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4059" r:id="rId4"/>
    <p:sldMasterId id="2147484073" r:id="rId5"/>
  </p:sldMasterIdLst>
  <p:notesMasterIdLst>
    <p:notesMasterId r:id="rId72"/>
  </p:notesMasterIdLst>
  <p:handoutMasterIdLst>
    <p:handoutMasterId r:id="rId73"/>
  </p:handoutMasterIdLst>
  <p:sldIdLst>
    <p:sldId id="681" r:id="rId6"/>
    <p:sldId id="682" r:id="rId7"/>
    <p:sldId id="303" r:id="rId8"/>
    <p:sldId id="306" r:id="rId9"/>
    <p:sldId id="747" r:id="rId10"/>
    <p:sldId id="271" r:id="rId11"/>
    <p:sldId id="325" r:id="rId12"/>
    <p:sldId id="764" r:id="rId13"/>
    <p:sldId id="765" r:id="rId14"/>
    <p:sldId id="767" r:id="rId15"/>
    <p:sldId id="766" r:id="rId16"/>
    <p:sldId id="307" r:id="rId17"/>
    <p:sldId id="768" r:id="rId18"/>
    <p:sldId id="758" r:id="rId19"/>
    <p:sldId id="309" r:id="rId20"/>
    <p:sldId id="759" r:id="rId21"/>
    <p:sldId id="760" r:id="rId22"/>
    <p:sldId id="310" r:id="rId23"/>
    <p:sldId id="313" r:id="rId24"/>
    <p:sldId id="314" r:id="rId25"/>
    <p:sldId id="315" r:id="rId26"/>
    <p:sldId id="318" r:id="rId27"/>
    <p:sldId id="769" r:id="rId28"/>
    <p:sldId id="278" r:id="rId29"/>
    <p:sldId id="707" r:id="rId30"/>
    <p:sldId id="264" r:id="rId31"/>
    <p:sldId id="266" r:id="rId32"/>
    <p:sldId id="708" r:id="rId33"/>
    <p:sldId id="279" r:id="rId34"/>
    <p:sldId id="709" r:id="rId35"/>
    <p:sldId id="710" r:id="rId36"/>
    <p:sldId id="711" r:id="rId37"/>
    <p:sldId id="712" r:id="rId38"/>
    <p:sldId id="713" r:id="rId39"/>
    <p:sldId id="714" r:id="rId40"/>
    <p:sldId id="688" r:id="rId41"/>
    <p:sldId id="435" r:id="rId42"/>
    <p:sldId id="436" r:id="rId43"/>
    <p:sldId id="692" r:id="rId44"/>
    <p:sldId id="693" r:id="rId45"/>
    <p:sldId id="757" r:id="rId46"/>
    <p:sldId id="761" r:id="rId47"/>
    <p:sldId id="414" r:id="rId48"/>
    <p:sldId id="276" r:id="rId49"/>
    <p:sldId id="415" r:id="rId50"/>
    <p:sldId id="748" r:id="rId51"/>
    <p:sldId id="702" r:id="rId52"/>
    <p:sldId id="703" r:id="rId53"/>
    <p:sldId id="269" r:id="rId54"/>
    <p:sldId id="274" r:id="rId55"/>
    <p:sldId id="273" r:id="rId56"/>
    <p:sldId id="431" r:id="rId57"/>
    <p:sldId id="277" r:id="rId58"/>
    <p:sldId id="695" r:id="rId59"/>
    <p:sldId id="432" r:id="rId60"/>
    <p:sldId id="417" r:id="rId61"/>
    <p:sldId id="260" r:id="rId62"/>
    <p:sldId id="433" r:id="rId63"/>
    <p:sldId id="756" r:id="rId64"/>
    <p:sldId id="422" r:id="rId65"/>
    <p:sldId id="438" r:id="rId66"/>
    <p:sldId id="439" r:id="rId67"/>
    <p:sldId id="696" r:id="rId68"/>
    <p:sldId id="763" r:id="rId69"/>
    <p:sldId id="762" r:id="rId70"/>
    <p:sldId id="686" r:id="rId71"/>
  </p:sldIdLst>
  <p:sldSz cx="12192000" cy="6858000"/>
  <p:notesSz cx="7010400" cy="92964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8F8F8"/>
    <a:srgbClr val="0000FF"/>
    <a:srgbClr val="D20000"/>
    <a:srgbClr val="00205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6BC1461-1CBE-4D2D-A14D-4AC8A06D7832}" v="215" dt="2023-08-02T21:22:41.05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82" autoAdjust="0"/>
    <p:restoredTop sz="93595" autoAdjust="0"/>
  </p:normalViewPr>
  <p:slideViewPr>
    <p:cSldViewPr snapToGrid="0">
      <p:cViewPr varScale="1">
        <p:scale>
          <a:sx n="77" d="100"/>
          <a:sy n="77" d="100"/>
        </p:scale>
        <p:origin x="763" y="62"/>
      </p:cViewPr>
      <p:guideLst>
        <p:guide orient="horz" pos="2160"/>
        <p:guide pos="3840"/>
      </p:guideLst>
    </p:cSldViewPr>
  </p:slideViewPr>
  <p:notesTextViewPr>
    <p:cViewPr>
      <p:scale>
        <a:sx n="75" d="100"/>
        <a:sy n="75" d="100"/>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theme" Target="theme/theme1.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presProps" Target="presProps.xml"/><Relationship Id="rId5" Type="http://schemas.openxmlformats.org/officeDocument/2006/relationships/slideMaster" Target="slideMasters/slideMaster3.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handoutMaster" Target="handoutMasters/handoutMaster1.xml"/><Relationship Id="rId78" Type="http://schemas.microsoft.com/office/2015/10/relationships/revisionInfo" Target="revisionInfo.xml"/><Relationship Id="rId4" Type="http://schemas.openxmlformats.org/officeDocument/2006/relationships/slideMaster" Target="slideMasters/slideMaster2.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3E81DD7-DE1B-04EF-FBBF-D6998ECBE588}"/>
              </a:ext>
            </a:extLst>
          </p:cNvPr>
          <p:cNvSpPr>
            <a:spLocks noGrp="1"/>
          </p:cNvSpPr>
          <p:nvPr>
            <p:ph type="hdr" sz="quarter"/>
          </p:nvPr>
        </p:nvSpPr>
        <p:spPr>
          <a:xfrm>
            <a:off x="0" y="0"/>
            <a:ext cx="3038475" cy="465138"/>
          </a:xfrm>
          <a:prstGeom prst="rect">
            <a:avLst/>
          </a:prstGeom>
        </p:spPr>
        <p:txBody>
          <a:bodyPr vert="horz" lIns="93177" tIns="46589" rIns="93177" bIns="46589"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6DF19781-F3C7-CDBE-3B43-FBFA5F142D05}"/>
              </a:ext>
            </a:extLst>
          </p:cNvPr>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eaLnBrk="1" hangingPunct="1">
              <a:defRPr sz="1200">
                <a:latin typeface="Arial" charset="0"/>
                <a:cs typeface="Arial" charset="0"/>
              </a:defRPr>
            </a:lvl1pPr>
          </a:lstStyle>
          <a:p>
            <a:pPr>
              <a:defRPr/>
            </a:pPr>
            <a:fld id="{B1E516A6-B540-4455-8464-F30F2E94EC78}" type="datetimeFigureOut">
              <a:rPr lang="en-US"/>
              <a:pPr>
                <a:defRPr/>
              </a:pPr>
              <a:t>8/2/2023</a:t>
            </a:fld>
            <a:endParaRPr lang="en-US" dirty="0"/>
          </a:p>
        </p:txBody>
      </p:sp>
      <p:sp>
        <p:nvSpPr>
          <p:cNvPr id="4" name="Footer Placeholder 3">
            <a:extLst>
              <a:ext uri="{FF2B5EF4-FFF2-40B4-BE49-F238E27FC236}">
                <a16:creationId xmlns:a16="http://schemas.microsoft.com/office/drawing/2014/main" id="{3DFAC08C-4C89-E14D-17A9-4C771199CCB9}"/>
              </a:ext>
            </a:extLst>
          </p:cNvPr>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eaLnBrk="1" hangingPunct="1">
              <a:defRPr sz="1200">
                <a:latin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458F2ED4-3261-8000-4212-643166D8B16B}"/>
              </a:ext>
            </a:extLst>
          </p:cNvPr>
          <p:cNvSpPr>
            <a:spLocks noGrp="1"/>
          </p:cNvSpPr>
          <p:nvPr>
            <p:ph type="sldNum" sz="quarter" idx="3"/>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A989D183-BEF7-4BED-896A-C0C19276B768}"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4522ED4-2DC3-A3BA-D4E6-B036BF624597}"/>
              </a:ext>
            </a:extLst>
          </p:cNvPr>
          <p:cNvSpPr>
            <a:spLocks noGrp="1"/>
          </p:cNvSpPr>
          <p:nvPr>
            <p:ph type="hdr" sz="quarter"/>
          </p:nvPr>
        </p:nvSpPr>
        <p:spPr>
          <a:xfrm>
            <a:off x="0" y="0"/>
            <a:ext cx="3038475" cy="465138"/>
          </a:xfrm>
          <a:prstGeom prst="rect">
            <a:avLst/>
          </a:prstGeom>
        </p:spPr>
        <p:txBody>
          <a:bodyPr vert="horz" lIns="93177" tIns="46589" rIns="93177" bIns="46589"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0B26D7E9-96D1-F37B-EFFC-2C1ADE8FF8D9}"/>
              </a:ext>
            </a:extLst>
          </p:cNvPr>
          <p:cNvSpPr>
            <a:spLocks noGrp="1"/>
          </p:cNvSpPr>
          <p:nvPr>
            <p:ph type="dt" idx="1"/>
          </p:nvPr>
        </p:nvSpPr>
        <p:spPr>
          <a:xfrm>
            <a:off x="3970338" y="0"/>
            <a:ext cx="3038475" cy="465138"/>
          </a:xfrm>
          <a:prstGeom prst="rect">
            <a:avLst/>
          </a:prstGeom>
        </p:spPr>
        <p:txBody>
          <a:bodyPr vert="horz" lIns="93177" tIns="46589" rIns="93177" bIns="46589" rtlCol="0"/>
          <a:lstStyle>
            <a:lvl1pPr algn="r" eaLnBrk="1" hangingPunct="1">
              <a:defRPr sz="1200">
                <a:latin typeface="Arial" charset="0"/>
                <a:cs typeface="Arial" charset="0"/>
              </a:defRPr>
            </a:lvl1pPr>
          </a:lstStyle>
          <a:p>
            <a:pPr>
              <a:defRPr/>
            </a:pPr>
            <a:fld id="{D943B464-D1CA-468F-A3F4-ACC250D006CF}" type="datetimeFigureOut">
              <a:rPr lang="en-US"/>
              <a:pPr>
                <a:defRPr/>
              </a:pPr>
              <a:t>8/2/2023</a:t>
            </a:fld>
            <a:endParaRPr lang="en-US" dirty="0"/>
          </a:p>
        </p:txBody>
      </p:sp>
      <p:sp>
        <p:nvSpPr>
          <p:cNvPr id="4" name="Slide Image Placeholder 3">
            <a:extLst>
              <a:ext uri="{FF2B5EF4-FFF2-40B4-BE49-F238E27FC236}">
                <a16:creationId xmlns:a16="http://schemas.microsoft.com/office/drawing/2014/main" id="{6E0B5494-211A-63F8-F396-D1D625B2235C}"/>
              </a:ext>
            </a:extLst>
          </p:cNvPr>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dirty="0"/>
          </a:p>
        </p:txBody>
      </p:sp>
      <p:sp>
        <p:nvSpPr>
          <p:cNvPr id="5" name="Notes Placeholder 4">
            <a:extLst>
              <a:ext uri="{FF2B5EF4-FFF2-40B4-BE49-F238E27FC236}">
                <a16:creationId xmlns:a16="http://schemas.microsoft.com/office/drawing/2014/main" id="{06EFE28A-26B3-38B0-E3C7-CDB2246A030E}"/>
              </a:ext>
            </a:extLst>
          </p:cNvPr>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BE68A9B9-FCB3-28CD-64E6-01E6154C96BA}"/>
              </a:ext>
            </a:extLst>
          </p:cNvPr>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eaLnBrk="1" hangingPunct="1">
              <a:defRPr sz="1200">
                <a:latin typeface="Arial" charset="0"/>
                <a:cs typeface="Arial" charset="0"/>
              </a:defRPr>
            </a:lvl1pPr>
          </a:lstStyle>
          <a:p>
            <a:pPr>
              <a:defRPr/>
            </a:pPr>
            <a:endParaRPr lang="en-US"/>
          </a:p>
        </p:txBody>
      </p:sp>
      <p:sp>
        <p:nvSpPr>
          <p:cNvPr id="7" name="Slide Number Placeholder 6">
            <a:extLst>
              <a:ext uri="{FF2B5EF4-FFF2-40B4-BE49-F238E27FC236}">
                <a16:creationId xmlns:a16="http://schemas.microsoft.com/office/drawing/2014/main" id="{2946C283-5F8F-3907-B6D4-619ACC881389}"/>
              </a:ext>
            </a:extLst>
          </p:cNvPr>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5B754E07-0706-42B8-87C3-0B49D95B440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a:extLst>
              <a:ext uri="{FF2B5EF4-FFF2-40B4-BE49-F238E27FC236}">
                <a16:creationId xmlns:a16="http://schemas.microsoft.com/office/drawing/2014/main" id="{D12F3B93-36A5-803B-771D-0D19839738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a:extLst>
              <a:ext uri="{FF2B5EF4-FFF2-40B4-BE49-F238E27FC236}">
                <a16:creationId xmlns:a16="http://schemas.microsoft.com/office/drawing/2014/main" id="{0149EC10-3DB3-DC0D-9F8E-203BEF53BDF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7412" name="Slide Number Placeholder 3">
            <a:extLst>
              <a:ext uri="{FF2B5EF4-FFF2-40B4-BE49-F238E27FC236}">
                <a16:creationId xmlns:a16="http://schemas.microsoft.com/office/drawing/2014/main" id="{EFC977D4-0514-CAB9-C201-CC1A94DBB2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D5260CC-B00B-4FB8-983A-DDF05A47E922}" type="slidenum">
              <a:rPr lang="en-US" altLang="en-US" smtClean="0"/>
              <a:pPr/>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baseline="0" dirty="0">
                <a:latin typeface="Calibri" panose="020F0502020204030204" pitchFamily="34" charset="0"/>
                <a:cs typeface="Calibri" panose="020F0502020204030204" pitchFamily="34" charset="0"/>
              </a:rPr>
              <a:t>Beginning with the 2023 season, the body of the uniform number must clearly contrast with the uniform top regardless of the border/trim.</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lang="en-US" sz="1200" b="0" i="0" u="none" strike="noStrike" baseline="0" dirty="0">
              <a:latin typeface="Calibri" panose="020F0502020204030204" pitchFamily="34" charset="0"/>
              <a:cs typeface="Calibri" panose="020F0502020204030204" pitchFamily="34" charset="0"/>
            </a:endParaRP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800" b="1" dirty="0">
                <a:solidFill>
                  <a:srgbClr val="000000"/>
                </a:solidFill>
                <a:effectLst/>
                <a:latin typeface="Calibri" panose="020F0502020204030204" pitchFamily="34" charset="0"/>
                <a:ea typeface="Arial" panose="020B0604020202020204" pitchFamily="34" charset="0"/>
              </a:rPr>
              <a:t>Rationale:</a:t>
            </a:r>
            <a:r>
              <a:rPr lang="en-US" sz="1800" dirty="0">
                <a:solidFill>
                  <a:srgbClr val="000000"/>
                </a:solidFill>
                <a:effectLst/>
                <a:latin typeface="Calibri" panose="020F0502020204030204" pitchFamily="34" charset="0"/>
                <a:ea typeface="Arial" panose="020B0604020202020204" pitchFamily="34" charset="0"/>
              </a:rPr>
              <a:t> This change was approved in 2019 to allow officials and scorers to easily identify uniform numbers and align with other rules codes. </a:t>
            </a:r>
            <a:endParaRPr lang="en-US" sz="1200" b="0" i="0" u="none" strike="noStrike" baseline="0" dirty="0">
              <a:latin typeface="Calibri" panose="020F0502020204030204" pitchFamily="34" charset="0"/>
              <a:cs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66CE19-52FC-412B-A3FC-C4B1E62DF80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9212011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mn-lt"/>
              </a:rPr>
              <a:t>One assistant coach may stand within the coaching zone to provide instruction during dead-ball situations only.</a:t>
            </a:r>
          </a:p>
          <a:p>
            <a:pPr marL="285750" indent="-285750">
              <a:buFont typeface="Arial" panose="020B0604020202020204" pitchFamily="34" charset="0"/>
              <a:buChar char="•"/>
            </a:pPr>
            <a:r>
              <a:rPr lang="en-US" sz="1200" dirty="0">
                <a:latin typeface="+mn-lt"/>
              </a:rPr>
              <a:t>The assistant coach who stands may change throughout the match – only one can stand at a time.</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Calibri" panose="020F0502020204030204" pitchFamily="34" charset="0"/>
                <a:ea typeface="Times New Roman" panose="02020603050405020304" pitchFamily="18" charset="0"/>
              </a:rPr>
              <a:t>Rationale: </a:t>
            </a:r>
            <a:r>
              <a:rPr lang="en-US" sz="1800" dirty="0">
                <a:solidFill>
                  <a:srgbClr val="000000"/>
                </a:solidFill>
                <a:effectLst/>
                <a:latin typeface="Calibri" panose="020F0502020204030204" pitchFamily="34" charset="0"/>
                <a:ea typeface="Arial" panose="020B0604020202020204" pitchFamily="34" charset="0"/>
              </a:rPr>
              <a:t>Allows an assistant coach to stand and coach during dead-ball situations in addition to the head coach. This allows for assistant coaches to provide position- or situation-specific coaching.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183123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mn-lt"/>
              </a:rPr>
              <a:t>The head coach may signal or verbally request a substitution. </a:t>
            </a:r>
          </a:p>
          <a:p>
            <a:pPr marL="0" indent="0">
              <a:buFont typeface="Arial" panose="020B0604020202020204" pitchFamily="34" charset="0"/>
              <a:buNone/>
            </a:pPr>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dirty="0">
                <a:effectLst/>
                <a:latin typeface="Calibri" panose="020F0502020204030204" pitchFamily="34" charset="0"/>
                <a:ea typeface="Times New Roman" panose="02020603050405020304" pitchFamily="18" charset="0"/>
              </a:rPr>
              <a:t>Rationale: </a:t>
            </a:r>
            <a:r>
              <a:rPr lang="en-US" sz="1800" dirty="0">
                <a:effectLst/>
                <a:latin typeface="Calibri" panose="020F0502020204030204" pitchFamily="34" charset="0"/>
                <a:ea typeface="Calibri" panose="020F0502020204030204" pitchFamily="34" charset="0"/>
                <a:cs typeface="Arial" panose="020B0604020202020204" pitchFamily="34" charset="0"/>
              </a:rPr>
              <a:t>Creates consistency by allowing either a verbal or non-verbal signal for as substitution.</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846117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5682217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a:t>The pre-match conference provides an opportunity for the officials to identify the head coach of each team for the current match.</a:t>
            </a:r>
          </a:p>
          <a:p>
            <a:pPr marL="171450" indent="-171450">
              <a:buFont typeface="Arial" panose="020B0604020202020204" pitchFamily="34" charset="0"/>
              <a:buChar char="•"/>
            </a:pPr>
            <a:r>
              <a:rPr lang="en-US" sz="1200" dirty="0"/>
              <a:t>During the pre-match conference, officials should remind head coaches that </a:t>
            </a:r>
            <a:r>
              <a:rPr lang="en-US" sz="1200" b="1" dirty="0">
                <a:solidFill>
                  <a:srgbClr val="FF0000"/>
                </a:solidFill>
              </a:rPr>
              <a:t>only one </a:t>
            </a:r>
            <a:r>
              <a:rPr lang="en-US" sz="1200" dirty="0"/>
              <a:t>assistant coach at a time may stand during a dead ball.</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66CE19-52FC-412B-A3FC-C4B1E62DF80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92172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t>Once the first referee extends an arm for the authorization of serve, the assistant coach must return to the bench and may not stand again until the next dead ball.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66CE19-52FC-412B-A3FC-C4B1E62DF80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896069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t>The head coach may stand and coach beyond the libero replacement zone. However, the coach must remain six feet off the court during play and may not cross the sideline extended during dead-ball situations.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66CE19-52FC-412B-A3FC-C4B1E62DF80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5664376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Assistant coaches may not address officials, except to:</a:t>
            </a:r>
          </a:p>
          <a:p>
            <a:pPr marL="628650" lvl="1" indent="-171450">
              <a:buFont typeface="Arial" panose="020B0604020202020204" pitchFamily="34" charset="0"/>
              <a:buChar char="•"/>
            </a:pPr>
            <a:r>
              <a:rPr lang="en-US" dirty="0"/>
              <a:t>Review the accuracy of the score,</a:t>
            </a:r>
          </a:p>
          <a:p>
            <a:pPr marL="628650" lvl="1" indent="-171450">
              <a:buFont typeface="Arial" panose="020B0604020202020204" pitchFamily="34" charset="0"/>
              <a:buChar char="•"/>
            </a:pPr>
            <a:r>
              <a:rPr lang="en-US" dirty="0"/>
              <a:t>Verify the number of time-outs used by their team,</a:t>
            </a:r>
          </a:p>
          <a:p>
            <a:pPr marL="628650" lvl="1" indent="-171450">
              <a:buFont typeface="Arial" panose="020B0604020202020204" pitchFamily="34" charset="0"/>
              <a:buChar char="•"/>
            </a:pPr>
            <a:r>
              <a:rPr lang="en-US" dirty="0"/>
              <a:t>Verify the number of substitutions used by their team, or </a:t>
            </a:r>
          </a:p>
          <a:p>
            <a:pPr marL="628650" lvl="1" indent="-171450">
              <a:buFont typeface="Arial" panose="020B0604020202020204" pitchFamily="34" charset="0"/>
              <a:buChar char="•"/>
            </a:pPr>
            <a:r>
              <a:rPr lang="en-US" dirty="0"/>
              <a:t>Verify the proper server for the opponent.</a:t>
            </a:r>
          </a:p>
          <a:p>
            <a:pPr marL="171450" indent="-171450">
              <a:buFont typeface="Arial" panose="020B0604020202020204" pitchFamily="34" charset="0"/>
              <a:buChar char="•"/>
            </a:pPr>
            <a:r>
              <a:rPr lang="en-US" dirty="0"/>
              <a:t>Abuse of these privileges will result in:</a:t>
            </a:r>
          </a:p>
          <a:p>
            <a:pPr marL="628650" lvl="1" indent="-171450">
              <a:buFont typeface="Arial" panose="020B0604020202020204" pitchFamily="34" charset="0"/>
              <a:buChar char="•"/>
            </a:pPr>
            <a:r>
              <a:rPr lang="en-US" b="1" dirty="0">
                <a:solidFill>
                  <a:schemeClr val="accent1">
                    <a:lumMod val="60000"/>
                    <a:lumOff val="40000"/>
                  </a:schemeClr>
                </a:solidFill>
              </a:rPr>
              <a:t>Yellow</a:t>
            </a:r>
            <a:r>
              <a:rPr lang="en-US" dirty="0"/>
              <a:t> Conduct Card (warning) for first minor offense;</a:t>
            </a:r>
          </a:p>
          <a:p>
            <a:pPr marL="628650" lvl="1" indent="-171450">
              <a:buFont typeface="Arial" panose="020B0604020202020204" pitchFamily="34" charset="0"/>
              <a:buChar char="•"/>
            </a:pPr>
            <a:r>
              <a:rPr lang="en-US" b="1" dirty="0">
                <a:solidFill>
                  <a:srgbClr val="FF0000"/>
                </a:solidFill>
              </a:rPr>
              <a:t>Red</a:t>
            </a:r>
            <a:r>
              <a:rPr lang="en-US" dirty="0"/>
              <a:t> Conduct Card (penalty) for first serious or second minor offense and loss of rally/point is awarded to opponent.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66CE19-52FC-412B-A3FC-C4B1E62DF80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774063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It is the responsibility of the host school to adhere to the requirements of both the court and all game equipment as outlined in Rules 2 and 3. </a:t>
            </a:r>
          </a:p>
          <a:p>
            <a:pPr marL="628650" lvl="1" indent="-1714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match shall not be played when padding requirements are not met and the state association shall be notified to determine further action or penalty, as deemed necessary. </a:t>
            </a:r>
          </a:p>
          <a:p>
            <a:pPr marL="628650" lvl="1" indent="-1714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game equipment, other than required padding, does not meet rule specifications, the match shall be conducted, and the improper conditions reported to the appropriate authority.</a:t>
            </a:r>
          </a:p>
          <a:p>
            <a:pPr marL="171450" indent="-1714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Officials evaluate each site before their assigned match and determine playable and nonplayable areas, keeping risk minimization and fairness in mind in the application of the rules. </a:t>
            </a:r>
          </a:p>
          <a:p>
            <a:pPr marL="171450" indent="-1714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State or regional assignors may create and provide a compilation of ground rules for each school prior to each season to help mitigate potential confusion.</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24</a:t>
            </a:fld>
            <a:endParaRPr lang="en-US" dirty="0"/>
          </a:p>
        </p:txBody>
      </p:sp>
    </p:spTree>
    <p:extLst>
      <p:ext uri="{BB962C8B-B14F-4D97-AF65-F5344CB8AC3E}">
        <p14:creationId xmlns:p14="http://schemas.microsoft.com/office/powerpoint/2010/main" val="20277858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O</a:t>
            </a:r>
            <a:r>
              <a:rPr lang="en-US" dirty="0">
                <a:effectLst/>
                <a:latin typeface="Calibri" panose="020F0502020204030204" pitchFamily="34" charset="0"/>
                <a:ea typeface="Calibri" panose="020F0502020204030204" pitchFamily="34" charset="0"/>
                <a:cs typeface="Times New Roman" panose="02020603050405020304" pitchFamily="18" charset="0"/>
              </a:rPr>
              <a:t>fficials may need to communicate ground rules during the pre-match conference addressing the following:</a:t>
            </a:r>
          </a:p>
          <a:p>
            <a:pPr marL="34290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Extended space needed for serving when the minimum 6 feet (2 meters) is not available (PlayPic A);</a:t>
            </a:r>
          </a:p>
          <a:p>
            <a:pPr marL="342900" marR="0" lvl="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Overhead obstructions (basketball goals, batting cages, wrestling and/or cheer mats, running tracks, ceiling fans, speakers, beams, air ducts, ropes, lighting, banners, flags, scoreboard, etc.) ( PlayPic B);</a:t>
            </a:r>
          </a:p>
          <a:p>
            <a:pPr marL="342900" indent="-342900">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Divider nets (PlayPic C).</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25</a:t>
            </a:fld>
            <a:endParaRPr lang="en-US" dirty="0"/>
          </a:p>
        </p:txBody>
      </p:sp>
    </p:spTree>
    <p:extLst>
      <p:ext uri="{BB962C8B-B14F-4D97-AF65-F5344CB8AC3E}">
        <p14:creationId xmlns:p14="http://schemas.microsoft.com/office/powerpoint/2010/main" val="437605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9E002D81-9F07-BBD5-B64E-DD5EAC3AB7A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a:extLst>
              <a:ext uri="{FF2B5EF4-FFF2-40B4-BE49-F238E27FC236}">
                <a16:creationId xmlns:a16="http://schemas.microsoft.com/office/drawing/2014/main" id="{E8432170-AE9D-2144-B1A7-0C441B4C4C8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Go to NIAA.com site. Click on links (Coaches&gt;Sport by Sport&gt; Volleyball.</a:t>
            </a:r>
          </a:p>
        </p:txBody>
      </p:sp>
      <p:sp>
        <p:nvSpPr>
          <p:cNvPr id="19460" name="Slide Number Placeholder 3">
            <a:extLst>
              <a:ext uri="{FF2B5EF4-FFF2-40B4-BE49-F238E27FC236}">
                <a16:creationId xmlns:a16="http://schemas.microsoft.com/office/drawing/2014/main" id="{995AA768-09C0-7680-79C6-CA49B1F3128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DCA4CAB5-365C-4D35-A77D-C7F8E396D676}" type="slidenum">
              <a:rPr lang="en-US" altLang="en-US" smtClean="0"/>
              <a:pPr/>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Calibri" panose="020F0502020204030204" pitchFamily="34" charset="0"/>
                <a:ea typeface="Calibri" panose="020F0502020204030204" pitchFamily="34" charset="0"/>
                <a:cs typeface="Times New Roman" panose="02020603050405020304" pitchFamily="18" charset="0"/>
              </a:rPr>
              <a:t>Rule 2-4-2</a:t>
            </a:r>
            <a:r>
              <a:rPr lang="en-US" sz="1200" dirty="0">
                <a:effectLst/>
                <a:latin typeface="Calibri" panose="020F0502020204030204" pitchFamily="34" charset="0"/>
                <a:ea typeface="Calibri" panose="020F0502020204030204" pitchFamily="34" charset="0"/>
                <a:cs typeface="Times New Roman" panose="02020603050405020304" pitchFamily="18" charset="0"/>
              </a:rPr>
              <a:t> allows a player to retrieve a ball near a nonplayable area, if a body part is in contact with the playable area during the player’s contact of the ball – regardless of if a foot or another body part is in the nonplayable area. (PlayPic A) </a:t>
            </a:r>
          </a:p>
          <a:p>
            <a:pPr marL="742950" lvl="1" indent="-2857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It is not the location of the ball, but the locale of the player. </a:t>
            </a:r>
          </a:p>
          <a:p>
            <a:pPr marL="742950" lvl="1" indent="-2857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 player can reach into a nonplayable area. </a:t>
            </a:r>
          </a:p>
          <a:p>
            <a:pPr marL="742950" lvl="1" indent="-2857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 player can also enter the nonplayable area after contact. (PlayPic C)</a:t>
            </a:r>
          </a:p>
          <a:p>
            <a:pPr marL="742950" lvl="1" indent="-2857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Being in contact with anything to gain an advantage, like bleachers, is illegal. (Play Pic B)</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26</a:t>
            </a:fld>
            <a:endParaRPr lang="en-US" dirty="0"/>
          </a:p>
        </p:txBody>
      </p:sp>
    </p:spTree>
    <p:extLst>
      <p:ext uri="{BB962C8B-B14F-4D97-AF65-F5344CB8AC3E}">
        <p14:creationId xmlns:p14="http://schemas.microsoft.com/office/powerpoint/2010/main" val="18911803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Risk minimization is the officials’ primary responsibility. </a:t>
            </a:r>
          </a:p>
          <a:p>
            <a:pPr marL="285750" indent="-2857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If an injury occurs during play, either referee can suspend play by sounding a loud double whistle and holding up both hands. </a:t>
            </a:r>
          </a:p>
          <a:p>
            <a:pPr marL="285750" indent="-2857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Both officials should signal a referee’s time-out.  </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27</a:t>
            </a:fld>
            <a:endParaRPr lang="en-US" dirty="0"/>
          </a:p>
        </p:txBody>
      </p:sp>
    </p:spTree>
    <p:extLst>
      <p:ext uri="{BB962C8B-B14F-4D97-AF65-F5344CB8AC3E}">
        <p14:creationId xmlns:p14="http://schemas.microsoft.com/office/powerpoint/2010/main" val="1503950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first referee remains on the stand, while the second referee allows the injured players’ coach or medical staff to attend to the injured player.</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Line Judges should take their time-out position near the first referee.</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All officials should refrain from taking a position near the injured player.</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Rule 11-4-1 allows the coach 30 seconds to decide: </a:t>
            </a:r>
          </a:p>
          <a:p>
            <a:pPr marL="800100" lvl="1"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player can continue to play, </a:t>
            </a:r>
          </a:p>
          <a:p>
            <a:pPr marL="800100" lvl="1"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To substitute/replace the injured player, or </a:t>
            </a:r>
          </a:p>
          <a:p>
            <a:pPr marL="800100" lvl="1" indent="-342900">
              <a:lnSpc>
                <a:spcPct val="107000"/>
              </a:lnSpc>
              <a:spcBef>
                <a:spcPts val="0"/>
              </a:spcBef>
              <a:spcAft>
                <a:spcPts val="0"/>
              </a:spcAft>
              <a:buFont typeface="+mj-lt"/>
              <a:buAutoNum type="arabicPeriod"/>
            </a:pPr>
            <a:r>
              <a:rPr lang="en-US" sz="1200" dirty="0">
                <a:latin typeface="Calibri" panose="020F0502020204030204" pitchFamily="34" charset="0"/>
                <a:ea typeface="Calibri" panose="020F0502020204030204" pitchFamily="34" charset="0"/>
                <a:cs typeface="Times New Roman" panose="02020603050405020304" pitchFamily="18" charset="0"/>
              </a:rPr>
              <a:t>T</a:t>
            </a:r>
            <a:r>
              <a:rPr lang="en-US" sz="1200" dirty="0">
                <a:effectLst/>
                <a:latin typeface="Calibri" panose="020F0502020204030204" pitchFamily="34" charset="0"/>
                <a:ea typeface="Calibri" panose="020F0502020204030204" pitchFamily="34" charset="0"/>
                <a:cs typeface="Times New Roman" panose="02020603050405020304" pitchFamily="18" charset="0"/>
              </a:rPr>
              <a:t>ake a time-out (if the team still has one remaining).</a:t>
            </a:r>
          </a:p>
          <a:p>
            <a:pPr marL="34290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second referee needs to communicate with one of the injured team’s coaches regarding their options and then explain that they have 30 seconds to choose an option before starting the watch.</a:t>
            </a:r>
          </a:p>
          <a:p>
            <a:pPr marL="800100" lvl="1" indent="-342900">
              <a:lnSpc>
                <a:spcPct val="107000"/>
              </a:lnSpc>
              <a:spcBef>
                <a:spcPts val="0"/>
              </a:spcBef>
              <a:spcAft>
                <a:spcPts val="0"/>
              </a:spcAft>
              <a:buFont typeface="+mj-lt"/>
              <a:buAutoNum type="arabicPeriod"/>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28</a:t>
            </a:fld>
            <a:endParaRPr lang="en-US" dirty="0"/>
          </a:p>
        </p:txBody>
      </p:sp>
    </p:spTree>
    <p:extLst>
      <p:ext uri="{BB962C8B-B14F-4D97-AF65-F5344CB8AC3E}">
        <p14:creationId xmlns:p14="http://schemas.microsoft.com/office/powerpoint/2010/main" val="31756197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A player does not have to be moved within the 30-second period. Only team personnel or medical staff decides on the appropriateness of moving an injured player, regardless of how long it may take.</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If the coach opts to substitute, the injured player does not follow normal substitution protocol. </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Once the injured player is removed from the playing surface safely, the second referee follows the substitution protocol – signal/whistle – ensure that the substitute is recognized and recorded by the scorer.</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If play was interrupted, the referees will administer a replay and continue play.</a:t>
            </a: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injured player who is legally replaced, may return to the set.</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29</a:t>
            </a:fld>
            <a:endParaRPr lang="en-US" dirty="0"/>
          </a:p>
        </p:txBody>
      </p:sp>
    </p:spTree>
    <p:extLst>
      <p:ext uri="{BB962C8B-B14F-4D97-AF65-F5344CB8AC3E}">
        <p14:creationId xmlns:p14="http://schemas.microsoft.com/office/powerpoint/2010/main" val="6452670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As soon as an official recognizes blood on a player, uniform, equipment or playing surface, play shall be suspended.</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Team personnel can aid a player.</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If there is blood on a jersey or player equipment, it must be appropriately cleaned or removed.</a:t>
            </a:r>
          </a:p>
          <a:p>
            <a:pPr marL="171450" marR="0" lvl="0" indent="-1714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referees will allow a player to change jerseys – away from the court area.</a:t>
            </a:r>
          </a:p>
          <a:p>
            <a:pPr marL="171450" marR="0" lvl="0" indent="-1714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second referee should scan the court and check the game ball(s) to ensure there is no blood.</a:t>
            </a:r>
          </a:p>
          <a:p>
            <a:pPr marL="171450" marR="0" lvl="0" indent="-1714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Medical staff can attend to the court and game ball(s) with the appropriate solution to remove any blood.</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30</a:t>
            </a:fld>
            <a:endParaRPr lang="en-US" dirty="0"/>
          </a:p>
        </p:txBody>
      </p:sp>
    </p:spTree>
    <p:extLst>
      <p:ext uri="{BB962C8B-B14F-4D97-AF65-F5344CB8AC3E}">
        <p14:creationId xmlns:p14="http://schemas.microsoft.com/office/powerpoint/2010/main" val="38482966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Concussion Protocols: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Any athlete who exhibits signs, symptoms, or behaviors consistent with a concussion (such as loss of consciousness, headache, dizziness, confusion, or balance problems) shall be immediately removed from the contest and shall not return until cleared by an appropriate health-care professional.</a:t>
            </a:r>
          </a:p>
          <a:p>
            <a:pPr lvl="1"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It is not the responsibility of an official to assess a potential concussion.</a:t>
            </a:r>
          </a:p>
          <a:p>
            <a:pPr lvl="1"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It is appropriate for an official to suggest to a coach to attend to a player exhibiting the above signs, refraining from assessing that you think the player has a concussion.</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31</a:t>
            </a:fld>
            <a:endParaRPr lang="en-US" dirty="0"/>
          </a:p>
        </p:txBody>
      </p:sp>
    </p:spTree>
    <p:extLst>
      <p:ext uri="{BB962C8B-B14F-4D97-AF65-F5344CB8AC3E}">
        <p14:creationId xmlns:p14="http://schemas.microsoft.com/office/powerpoint/2010/main" val="26436684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nSpc>
                <a:spcPct val="107000"/>
              </a:lnSpc>
              <a:spcBef>
                <a:spcPts val="0"/>
              </a:spcBef>
              <a:spcAft>
                <a:spcPts val="0"/>
              </a:spcAft>
              <a:buNone/>
            </a:pPr>
            <a:r>
              <a:rPr lang="en-US" sz="1200" b="1" dirty="0">
                <a:effectLst/>
                <a:latin typeface="Calibri" panose="020F0502020204030204" pitchFamily="34" charset="0"/>
                <a:ea typeface="Calibri" panose="020F0502020204030204" pitchFamily="34" charset="0"/>
                <a:cs typeface="Times New Roman" panose="02020603050405020304" pitchFamily="18" charset="0"/>
              </a:rPr>
              <a:t>Exceptional Substitution: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If a team has exhausted their allowable 18 substitutions or no legal substitutes are available, and an injury occurs where a replacement is needed, a team may be granted an exceptional substitute in priority order.</a:t>
            </a:r>
          </a:p>
          <a:p>
            <a:pPr lvl="1"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By a teammate who has never played in the set or a player who has played in that position.</a:t>
            </a:r>
          </a:p>
          <a:p>
            <a:pPr lvl="1" indent="-342900">
              <a:lnSpc>
                <a:spcPct val="107000"/>
              </a:lnSpc>
              <a:spcBef>
                <a:spcPts val="0"/>
              </a:spcBef>
              <a:spcAft>
                <a:spcPts val="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By any non-libero teammate on the bench who is not currently being replaced by the libero.</a:t>
            </a:r>
          </a:p>
          <a:p>
            <a:pPr lvl="1" indent="-342900">
              <a:lnSpc>
                <a:spcPct val="107000"/>
              </a:lnSpc>
              <a:spcBef>
                <a:spcPts val="0"/>
              </a:spcBef>
              <a:spcAft>
                <a:spcPts val="800"/>
              </a:spcAft>
              <a:buFont typeface="+mj-lt"/>
              <a:buAutoNum type="arabicPeriod"/>
            </a:pPr>
            <a:r>
              <a:rPr lang="en-US" sz="1200" dirty="0">
                <a:effectLst/>
                <a:latin typeface="Calibri" panose="020F0502020204030204" pitchFamily="34" charset="0"/>
                <a:ea typeface="Calibri" panose="020F0502020204030204" pitchFamily="34" charset="0"/>
                <a:cs typeface="Times New Roman" panose="02020603050405020304" pitchFamily="18" charset="0"/>
              </a:rPr>
              <a:t>By a libero if no other possible substitutes exist. (Must change jerseys.)</a:t>
            </a:r>
          </a:p>
          <a:p>
            <a:pPr>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substitute counts as a team substitution and the injured player cannot re-enter that set if replaced by an exceptional substitute.</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32</a:t>
            </a:fld>
            <a:endParaRPr lang="en-US" dirty="0"/>
          </a:p>
        </p:txBody>
      </p:sp>
    </p:spTree>
    <p:extLst>
      <p:ext uri="{BB962C8B-B14F-4D97-AF65-F5344CB8AC3E}">
        <p14:creationId xmlns:p14="http://schemas.microsoft.com/office/powerpoint/2010/main" val="22174746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NFHS playing rules are written to encourage sportsmanship. Participation in these programs should promote</a:t>
            </a:r>
            <a:r>
              <a:rPr lang="en-US" sz="1200" i="1"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respect</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integrity</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sportsmanship</a:t>
            </a:r>
            <a:r>
              <a:rPr lang="en-US" sz="1200" dirty="0">
                <a:effectLst/>
                <a:latin typeface="+mn-lt"/>
                <a:ea typeface="Calibri" panose="020F0502020204030204" pitchFamily="34" charset="0"/>
                <a:cs typeface="Times New Roman" panose="02020603050405020304" pitchFamily="18" charset="0"/>
              </a:rPr>
              <a:t>. However, for these ideals to occur, everyone involved in these programs must be doing their part. </a:t>
            </a:r>
          </a:p>
          <a:p>
            <a:pPr marL="285750" indent="-285750">
              <a:buFont typeface="Arial" panose="020B0604020202020204" pitchFamily="34" charset="0"/>
              <a:buChar char="•"/>
            </a:pPr>
            <a:endParaRPr lang="en-US" sz="1200" dirty="0">
              <a:effectLst/>
              <a:latin typeface="+mn-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n-US" sz="1200" dirty="0">
                <a:effectLst/>
                <a:latin typeface="+mn-lt"/>
                <a:ea typeface="Calibri" panose="020F0502020204030204" pitchFamily="34" charset="0"/>
                <a:cs typeface="Times New Roman" panose="02020603050405020304" pitchFamily="18" charset="0"/>
              </a:rPr>
              <a:t>Sportsmanship, or good sporting behavior,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treating one another with respect </a:t>
            </a:r>
            <a:r>
              <a:rPr lang="en-US" sz="1200" dirty="0">
                <a:effectLst/>
                <a:latin typeface="+mn-lt"/>
                <a:ea typeface="Calibri" panose="020F0502020204030204" pitchFamily="34" charset="0"/>
                <a:cs typeface="Times New Roman" panose="02020603050405020304" pitchFamily="18" charset="0"/>
              </a:rPr>
              <a:t>and exhibiting appropriate behavior. It is about </a:t>
            </a:r>
            <a:r>
              <a:rPr lang="en-US" sz="1200" b="1" i="1" dirty="0">
                <a:solidFill>
                  <a:srgbClr val="C00000"/>
                </a:solidFill>
                <a:effectLst/>
                <a:latin typeface="+mn-lt"/>
                <a:ea typeface="Calibri" panose="020F0502020204030204" pitchFamily="34" charset="0"/>
                <a:cs typeface="Times New Roman" panose="02020603050405020304" pitchFamily="18" charset="0"/>
              </a:rPr>
              <a:t>being fair</a:t>
            </a:r>
            <a:r>
              <a:rPr lang="en-US" sz="1200" dirty="0">
                <a:effectLst/>
                <a:latin typeface="+mn-lt"/>
                <a:ea typeface="Calibri" panose="020F0502020204030204" pitchFamily="34" charset="0"/>
                <a:cs typeface="Times New Roman" panose="02020603050405020304" pitchFamily="18" charset="0"/>
              </a:rPr>
              <a:t>, </a:t>
            </a:r>
            <a:r>
              <a:rPr lang="en-US" sz="1200" b="1" i="1" dirty="0">
                <a:solidFill>
                  <a:srgbClr val="C00000"/>
                </a:solidFill>
                <a:effectLst/>
                <a:latin typeface="+mn-lt"/>
                <a:ea typeface="Calibri" panose="020F0502020204030204" pitchFamily="34" charset="0"/>
                <a:cs typeface="Times New Roman" panose="02020603050405020304" pitchFamily="18" charset="0"/>
              </a:rPr>
              <a:t>honest</a:t>
            </a:r>
            <a:r>
              <a:rPr lang="en-US" sz="1200" dirty="0">
                <a:effectLst/>
                <a:latin typeface="+mn-lt"/>
                <a:ea typeface="Calibri" panose="020F0502020204030204" pitchFamily="34" charset="0"/>
                <a:cs typeface="Times New Roman" panose="02020603050405020304" pitchFamily="18" charset="0"/>
              </a:rPr>
              <a:t> and </a:t>
            </a:r>
            <a:r>
              <a:rPr lang="en-US" sz="1200" b="1" i="1" dirty="0">
                <a:solidFill>
                  <a:srgbClr val="C00000"/>
                </a:solidFill>
                <a:effectLst/>
                <a:latin typeface="+mn-lt"/>
                <a:ea typeface="Calibri" panose="020F0502020204030204" pitchFamily="34" charset="0"/>
                <a:cs typeface="Times New Roman" panose="02020603050405020304" pitchFamily="18" charset="0"/>
              </a:rPr>
              <a:t>caring</a:t>
            </a:r>
            <a:r>
              <a:rPr lang="en-US" sz="1200" dirty="0">
                <a:effectLst/>
                <a:latin typeface="+mn-lt"/>
                <a:ea typeface="Calibri" panose="020F0502020204030204" pitchFamily="34" charset="0"/>
                <a:cs typeface="Times New Roman" panose="02020603050405020304" pitchFamily="18" charset="0"/>
              </a:rPr>
              <a:t>. When these types of appropriate behavior occur, competitive play is more enjoyable for everyone. </a:t>
            </a:r>
            <a:endParaRPr lang="en-US" dirty="0">
              <a:latin typeface="+mn-lt"/>
            </a:endParaRP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33</a:t>
            </a:fld>
            <a:endParaRPr lang="en-US" dirty="0"/>
          </a:p>
        </p:txBody>
      </p:sp>
    </p:spTree>
    <p:extLst>
      <p:ext uri="{BB962C8B-B14F-4D97-AF65-F5344CB8AC3E}">
        <p14:creationId xmlns:p14="http://schemas.microsoft.com/office/powerpoint/2010/main" val="3665834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There must be a collaborative, working relationship between contest officials and game administration to promote good sportsmanship and safely conduct the contest. </a:t>
            </a:r>
          </a:p>
          <a:p>
            <a:pPr marL="285750" indent="-285750">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Everyone has their roles to play in creating a positive, sportsmanlike atmosphere at contests. </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34</a:t>
            </a:fld>
            <a:endParaRPr lang="en-US" dirty="0"/>
          </a:p>
        </p:txBody>
      </p:sp>
    </p:spTree>
    <p:extLst>
      <p:ext uri="{BB962C8B-B14F-4D97-AF65-F5344CB8AC3E}">
        <p14:creationId xmlns:p14="http://schemas.microsoft.com/office/powerpoint/2010/main" val="379184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marR="0" indent="-2857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Contest officials should never engage with spectators who are exhibiting unsporting behavior. </a:t>
            </a:r>
          </a:p>
          <a:p>
            <a:pPr marL="285750" marR="0" indent="-2857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Once the contest begins, school administration is responsible for dealing with unruly spectators. </a:t>
            </a:r>
          </a:p>
          <a:p>
            <a:pPr marL="285750" marR="0" indent="-2857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If spectators are using demeaning or profane language at officials – or at others in the stands – those individuals should be removed from the contest by school administration. </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35</a:t>
            </a:fld>
            <a:endParaRPr lang="en-US" dirty="0"/>
          </a:p>
        </p:txBody>
      </p:sp>
    </p:spTree>
    <p:extLst>
      <p:ext uri="{BB962C8B-B14F-4D97-AF65-F5344CB8AC3E}">
        <p14:creationId xmlns:p14="http://schemas.microsoft.com/office/powerpoint/2010/main" val="3914429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7797979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A1E9978D-EAE1-E908-F9A2-CDF56F98AA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39E0502-5779-4BF6-7E93-A7BBD151E338}"/>
              </a:ext>
            </a:extLst>
          </p:cNvPr>
          <p:cNvSpPr>
            <a:spLocks noGrp="1"/>
          </p:cNvSpPr>
          <p:nvPr>
            <p:ph type="body" idx="1"/>
          </p:nvPr>
        </p:nvSpPr>
        <p:spPr/>
        <p:txBody>
          <a:bodyPr/>
          <a:lstStyle/>
          <a:p>
            <a:pPr marL="171450" indent="-171450">
              <a:buFont typeface="Arial" panose="020B0604020202020204" pitchFamily="34" charset="0"/>
              <a:buChar char="•"/>
              <a:defRPr/>
            </a:pPr>
            <a:r>
              <a:rPr lang="en-US" dirty="0"/>
              <a:t>Rule 12-2-7a allows bench personnel to, “Spontaneously react to an outstanding play by members of their own team.”</a:t>
            </a:r>
          </a:p>
          <a:p>
            <a:pPr marL="171450" indent="-171450">
              <a:buFont typeface="Arial" panose="020B0604020202020204" pitchFamily="34" charset="0"/>
              <a:buChar char="•"/>
              <a:defRPr/>
            </a:pPr>
            <a:r>
              <a:rPr lang="en-US" dirty="0"/>
              <a:t>Team celebrations must be done in an appropriate, sporting manner. </a:t>
            </a:r>
          </a:p>
          <a:p>
            <a:pPr marL="171450" indent="-171450">
              <a:buFont typeface="Arial" panose="020B0604020202020204" pitchFamily="34" charset="0"/>
              <a:buChar char="•"/>
              <a:defRPr/>
            </a:pPr>
            <a:r>
              <a:rPr lang="en-US" dirty="0"/>
              <a:t>The location and duration of these celebrations should not impede with the normal flow of the match. </a:t>
            </a:r>
          </a:p>
          <a:p>
            <a:pPr>
              <a:defRPr/>
            </a:pPr>
            <a:endParaRPr lang="en-US" dirty="0"/>
          </a:p>
        </p:txBody>
      </p:sp>
      <p:sp>
        <p:nvSpPr>
          <p:cNvPr id="103428" name="Slide Number Placeholder 3">
            <a:extLst>
              <a:ext uri="{FF2B5EF4-FFF2-40B4-BE49-F238E27FC236}">
                <a16:creationId xmlns:a16="http://schemas.microsoft.com/office/drawing/2014/main" id="{91A2676D-23F0-367B-53F8-F61B8F1FB0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616DD0E-C17E-4859-924E-DB4FD47EE625}" type="slidenum">
              <a:rPr lang="en-US" altLang="en-US" smtClean="0"/>
              <a:pPr/>
              <a:t>36</a:t>
            </a:fld>
            <a:endParaRPr lang="en-US" altLang="en-US"/>
          </a:p>
        </p:txBody>
      </p:sp>
    </p:spTree>
    <p:extLst>
      <p:ext uri="{BB962C8B-B14F-4D97-AF65-F5344CB8AC3E}">
        <p14:creationId xmlns:p14="http://schemas.microsoft.com/office/powerpoint/2010/main" val="28210489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a:extLst>
              <a:ext uri="{FF2B5EF4-FFF2-40B4-BE49-F238E27FC236}">
                <a16:creationId xmlns:a16="http://schemas.microsoft.com/office/drawing/2014/main" id="{EC470A26-205E-5773-C512-E4AF34A494A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FF88DF58-92C4-031D-D14C-979E46FAED54}"/>
              </a:ext>
            </a:extLst>
          </p:cNvPr>
          <p:cNvSpPr>
            <a:spLocks noGrp="1"/>
          </p:cNvSpPr>
          <p:nvPr>
            <p:ph type="body" idx="1"/>
          </p:nvPr>
        </p:nvSpPr>
        <p:spPr/>
        <p:txBody>
          <a:bodyPr/>
          <a:lstStyle/>
          <a:p>
            <a:pPr marL="171450" indent="-171450">
              <a:buFont typeface="Arial" panose="020B0604020202020204" pitchFamily="34" charset="0"/>
              <a:buChar char="•"/>
              <a:defRPr/>
            </a:pPr>
            <a:r>
              <a:rPr lang="en-US" dirty="0"/>
              <a:t>Celebrations that continue after teams are ready for play and/or move outside of the bench area may be deemed excessive.</a:t>
            </a:r>
          </a:p>
          <a:p>
            <a:pPr marL="171450" indent="-171450">
              <a:buFont typeface="Arial" panose="020B0604020202020204" pitchFamily="34" charset="0"/>
              <a:buChar char="•"/>
              <a:defRPr/>
            </a:pPr>
            <a:r>
              <a:rPr lang="en-US" dirty="0"/>
              <a:t>Excessive and disruptive reactions may result in an unsporting conduct penalty as described in Rule 12-2 PENALTIES.</a:t>
            </a:r>
          </a:p>
          <a:p>
            <a:pPr>
              <a:defRPr/>
            </a:pPr>
            <a:endParaRPr lang="en-US" dirty="0"/>
          </a:p>
        </p:txBody>
      </p:sp>
      <p:sp>
        <p:nvSpPr>
          <p:cNvPr id="105476" name="Slide Number Placeholder 3">
            <a:extLst>
              <a:ext uri="{FF2B5EF4-FFF2-40B4-BE49-F238E27FC236}">
                <a16:creationId xmlns:a16="http://schemas.microsoft.com/office/drawing/2014/main" id="{287BFA1A-FF19-CD55-8D08-841BDA2454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5729A6F-D2EF-4D88-9F08-2C4177699517}" type="slidenum">
              <a:rPr lang="en-US" altLang="en-US" smtClean="0"/>
              <a:pPr/>
              <a:t>37</a:t>
            </a:fld>
            <a:endParaRPr lang="en-US" altLang="en-US"/>
          </a:p>
        </p:txBody>
      </p:sp>
    </p:spTree>
    <p:extLst>
      <p:ext uri="{BB962C8B-B14F-4D97-AF65-F5344CB8AC3E}">
        <p14:creationId xmlns:p14="http://schemas.microsoft.com/office/powerpoint/2010/main" val="462024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a:extLst>
              <a:ext uri="{FF2B5EF4-FFF2-40B4-BE49-F238E27FC236}">
                <a16:creationId xmlns:a16="http://schemas.microsoft.com/office/drawing/2014/main" id="{64FACD9D-4141-2C13-14ED-083001B3EDB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D319E0D8-BCFC-80E7-1CCE-9F65BF0DC58F}"/>
              </a:ext>
            </a:extLst>
          </p:cNvPr>
          <p:cNvSpPr>
            <a:spLocks noGrp="1" noChangeArrowheads="1"/>
          </p:cNvSpPr>
          <p:nvPr>
            <p:ph type="body" idx="1"/>
          </p:nvPr>
        </p:nvSpPr>
        <p:spPr bwMode="auto"/>
        <p:txBody>
          <a:bodyPr wrap="square" numCol="1" anchor="t" anchorCtr="0" compatLnSpc="1">
            <a:prstTxWarp prst="textNoShape">
              <a:avLst/>
            </a:prstTxWarp>
            <a:normAutofit fontScale="77500" lnSpcReduction="20000"/>
          </a:bodyPr>
          <a:lstStyle/>
          <a:p>
            <a:pPr marL="171450" indent="-171450">
              <a:buFontTx/>
              <a:buChar char="•"/>
              <a:defRPr/>
            </a:pPr>
            <a:r>
              <a:rPr lang="en-US" altLang="en-US" dirty="0"/>
              <a:t>We’ve all heard the phrase, “Play until you hear the whistle.” In fact, many officials state that phrase during the captains meeting when discussing playable areas or overhead obstructions. But what about when players continue to play after the whistle? Players who continue to play once a referee has whistled to stop play may be participating in unsporting conduct and can and should be penalized by the first referee, if in the judgment of the official, the player’s conduct is unsporting.</a:t>
            </a:r>
          </a:p>
          <a:p>
            <a:pPr marL="171450" indent="-171450">
              <a:buFontTx/>
              <a:buChar char="•"/>
              <a:defRPr/>
            </a:pPr>
            <a:r>
              <a:rPr lang="en-US" altLang="en-US" dirty="0"/>
              <a:t>One of the reasons this rule is put in place is to prevent potential injuries to players and officials. When a player continues to make a play on the ball when others have stopped, there is a chance a ball can strike someone and cause serious injury. This type of misconduct can be subtle or done in a very aggressive manner. </a:t>
            </a:r>
          </a:p>
          <a:p>
            <a:pPr marL="171450" indent="-171450">
              <a:buFontTx/>
              <a:buChar char="•"/>
              <a:defRPr/>
            </a:pPr>
            <a:r>
              <a:rPr lang="en-US" altLang="en-US" dirty="0"/>
              <a:t>In situations where a player(s) continues to play a ball that has been whistled dead, the first referee has options at his or her disposal to address the situation. The first option would be to beckon the offending team’s captain to the referee stand and give a verbal warning that play must stop when the whistle is blown or there could be a penalty given to the offending team.</a:t>
            </a:r>
          </a:p>
          <a:p>
            <a:pPr marL="171450" indent="-171450">
              <a:buFontTx/>
              <a:buChar char="•"/>
              <a:defRPr/>
            </a:pPr>
            <a:r>
              <a:rPr lang="en-US" altLang="en-US" dirty="0"/>
              <a:t>The first referee can also issue a yellow conduct card as a formal warning to a team. The first referee may give the yellow conduct card to an individual player or the entire team. If a team has been yellow-carded previously in the match for unsporting behavior, the next incident during the match, regardless of the type of misconduct, should result at a minimum in a red card and penalty point against the offending team.</a:t>
            </a:r>
          </a:p>
          <a:p>
            <a:pPr marL="171450" indent="-171450">
              <a:buFontTx/>
              <a:buChar char="•"/>
              <a:defRPr/>
            </a:pPr>
            <a:r>
              <a:rPr lang="en-US" altLang="en-US" dirty="0"/>
              <a:t>The first referee must consider the severity of the infraction before making a judgment on how to adjudicate it. Not all situations are the same. Some are unconscious negligence on the part of a player. Sometimes you can be in a noisy environment and a player may not hear the whistle to stop play.</a:t>
            </a:r>
          </a:p>
          <a:p>
            <a:pPr marL="171450" indent="-171450">
              <a:buFontTx/>
              <a:buChar char="•"/>
              <a:defRPr/>
            </a:pPr>
            <a:r>
              <a:rPr lang="en-US" altLang="en-US" dirty="0"/>
              <a:t>However, there are other times when players consciously play the ball when they are not supposed to. These acts must be addressed immediately! A situation you may see involves players, frustrated by a ball they mishit into the net that rebounds back to them, firing the ball under the net to the opposing side. This is dangerous as there could be a blocker in the air returning to the court who unknowingly comes down on the ball. Often the opponents are celebrating and not paying attention to a ball coming from the other side at a high rate of speed. You will also see players forcefully kicking the ball underneath the net, as shown in the </a:t>
            </a:r>
            <a:r>
              <a:rPr lang="en-US" altLang="en-US" dirty="0" err="1"/>
              <a:t>PlayPic</a:t>
            </a:r>
            <a:r>
              <a:rPr lang="en-US" altLang="en-US" dirty="0"/>
              <a:t>. This is even more dangerous as the ball, when kicked, can rise and strike someone in the face or other sensitive areas. </a:t>
            </a:r>
          </a:p>
          <a:p>
            <a:pPr marL="171450" indent="-171450">
              <a:buFontTx/>
              <a:buChar char="•"/>
              <a:defRPr/>
            </a:pPr>
            <a:r>
              <a:rPr lang="en-US" altLang="en-US" dirty="0"/>
              <a:t>Then you can have the most egregious circumstance, when a player hears the whistle but intentionally spikes the ball over the net at an opponent with intent to injure. These extreme situations should be met with a match disqualification. Remember, there is no progression on the penalty scale in these situations. Egregious and blatant misconduct can be met with severe penalties for a team or player. </a:t>
            </a:r>
          </a:p>
        </p:txBody>
      </p:sp>
      <p:sp>
        <p:nvSpPr>
          <p:cNvPr id="107524" name="Slide Number Placeholder 3">
            <a:extLst>
              <a:ext uri="{FF2B5EF4-FFF2-40B4-BE49-F238E27FC236}">
                <a16:creationId xmlns:a16="http://schemas.microsoft.com/office/drawing/2014/main" id="{672A4D2A-3E92-751A-E19A-D99887A3C6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6204169-E973-4692-8C9F-FD833D20F757}" type="slidenum">
              <a:rPr lang="en-US" altLang="en-US" smtClean="0"/>
              <a:pPr/>
              <a:t>38</a:t>
            </a:fld>
            <a:endParaRPr lang="en-US" altLang="en-US"/>
          </a:p>
        </p:txBody>
      </p:sp>
    </p:spTree>
    <p:extLst>
      <p:ext uri="{BB962C8B-B14F-4D97-AF65-F5344CB8AC3E}">
        <p14:creationId xmlns:p14="http://schemas.microsoft.com/office/powerpoint/2010/main" val="22676930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a:extLst>
              <a:ext uri="{FF2B5EF4-FFF2-40B4-BE49-F238E27FC236}">
                <a16:creationId xmlns:a16="http://schemas.microsoft.com/office/drawing/2014/main" id="{A204D819-6881-47A9-A960-FDF1E453F40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785F520-BA96-6ACE-8CD6-A803F545F3DA}"/>
              </a:ext>
            </a:extLst>
          </p:cNvPr>
          <p:cNvSpPr>
            <a:spLocks noGrp="1"/>
          </p:cNvSpPr>
          <p:nvPr>
            <p:ph type="body" idx="1"/>
          </p:nvPr>
        </p:nvSpPr>
        <p:spPr/>
        <p:txBody>
          <a:bodyPr>
            <a:normAutofit lnSpcReduction="10000"/>
          </a:bodyPr>
          <a:lstStyle/>
          <a:p>
            <a:pPr>
              <a:defRPr/>
            </a:pPr>
            <a:r>
              <a:rPr lang="en-US" dirty="0"/>
              <a:t>COACHES </a:t>
            </a:r>
          </a:p>
          <a:p>
            <a:pPr>
              <a:defRPr/>
            </a:pPr>
            <a:endParaRPr lang="en-US" dirty="0"/>
          </a:p>
          <a:p>
            <a:pPr marL="171450" indent="-171450">
              <a:buFont typeface="Arial" panose="020B0604020202020204" pitchFamily="34" charset="0"/>
              <a:buChar char="•"/>
              <a:defRPr/>
            </a:pPr>
            <a:r>
              <a:rPr lang="en-US" dirty="0"/>
              <a:t>When a COACH is ejected, the coach must leave the “premises”. (Defined in NAC 385B.822) </a:t>
            </a:r>
          </a:p>
          <a:p>
            <a:pPr marL="171450" indent="-171450">
              <a:buFont typeface="Arial" panose="020B0604020202020204" pitchFamily="34" charset="0"/>
              <a:buChar char="•"/>
              <a:defRPr/>
            </a:pPr>
            <a:r>
              <a:rPr lang="en-US" dirty="0"/>
              <a:t>With the ejection, the COACH is suspended for the next scheduled contest. </a:t>
            </a:r>
          </a:p>
          <a:p>
            <a:pPr marL="171450" indent="-171450">
              <a:buFont typeface="Arial" panose="020B0604020202020204" pitchFamily="34" charset="0"/>
              <a:buChar char="•"/>
              <a:defRPr/>
            </a:pPr>
            <a:r>
              <a:rPr lang="en-US" dirty="0"/>
              <a:t>COACH must complete </a:t>
            </a:r>
            <a:r>
              <a:rPr lang="en-US" dirty="0" err="1"/>
              <a:t>NFHSLearn</a:t>
            </a:r>
            <a:r>
              <a:rPr lang="en-US" dirty="0"/>
              <a:t> “Teaching and Modeling Behavior” Course before he/she becomes eligible to coach in any future contest. </a:t>
            </a:r>
          </a:p>
          <a:p>
            <a:pPr marL="171450" indent="-171450">
              <a:buFont typeface="Arial" panose="020B0604020202020204" pitchFamily="34" charset="0"/>
              <a:buChar char="•"/>
              <a:defRPr/>
            </a:pPr>
            <a:r>
              <a:rPr lang="en-US" dirty="0"/>
              <a:t>By NIAA rules, he/she is not allowed to be on the “premises” at the next scheduled contest. </a:t>
            </a:r>
          </a:p>
          <a:p>
            <a:pPr marL="171450" indent="-171450">
              <a:buFont typeface="Arial" panose="020B0604020202020204" pitchFamily="34" charset="0"/>
              <a:buChar char="•"/>
              <a:defRPr/>
            </a:pPr>
            <a:r>
              <a:rPr lang="en-US" dirty="0"/>
              <a:t>NO LONGER will coaches be allowed to show up at the next scheduled game/match for warm-ups etc. - and then leave when the game/match begins. </a:t>
            </a:r>
          </a:p>
          <a:p>
            <a:pPr marL="171450" indent="-171450">
              <a:buFont typeface="Arial" panose="020B0604020202020204" pitchFamily="34" charset="0"/>
              <a:buChar char="•"/>
              <a:defRPr/>
            </a:pPr>
            <a:r>
              <a:rPr lang="en-US" dirty="0"/>
              <a:t>NO LONGER are coaches, who have been ejected from a contest, allowed to make their way back onto the field / court when the game has concluded. If they do, they are subject to being ejected again if their behavior is unsportsmanlike. </a:t>
            </a:r>
          </a:p>
          <a:p>
            <a:pPr marL="171450" indent="-171450">
              <a:buFont typeface="Arial" panose="020B0604020202020204" pitchFamily="34" charset="0"/>
              <a:buChar char="•"/>
              <a:defRPr/>
            </a:pPr>
            <a:r>
              <a:rPr lang="en-US" dirty="0"/>
              <a:t>Sometimes coaches are ejected, and they refuse to leave the “premises” in a timely manner. Officials are to note this on their ejection report and depending on the circumstances, the coach may be subject to further sanctioning depending on the severity of the situation as reported by the official(s). In many cases, the official will not start the game until the coach is “out of site” / “out of sound” – If the coach refuses to leave – the official has the authority to forfeit the contest.</a:t>
            </a:r>
          </a:p>
        </p:txBody>
      </p:sp>
      <p:sp>
        <p:nvSpPr>
          <p:cNvPr id="110596" name="Slide Number Placeholder 3">
            <a:extLst>
              <a:ext uri="{FF2B5EF4-FFF2-40B4-BE49-F238E27FC236}">
                <a16:creationId xmlns:a16="http://schemas.microsoft.com/office/drawing/2014/main" id="{293047B3-1A22-33DB-8FAA-E273425943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4AC9A52-74D2-4AC1-ACAB-F0B6896B5EAA}" type="slidenum">
              <a:rPr lang="en-US" altLang="en-US" smtClean="0"/>
              <a:pPr/>
              <a:t>40</a:t>
            </a:fld>
            <a:endParaRPr lang="en-US" altLang="en-US"/>
          </a:p>
        </p:txBody>
      </p:sp>
    </p:spTree>
    <p:extLst>
      <p:ext uri="{BB962C8B-B14F-4D97-AF65-F5344CB8AC3E}">
        <p14:creationId xmlns:p14="http://schemas.microsoft.com/office/powerpoint/2010/main" val="24205493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459F80D0-76BF-B2BC-7AA5-643618DC1B6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BD89A07A-A433-42ED-1908-71EB6501E58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66688" indent="-166688">
              <a:spcBef>
                <a:spcPct val="0"/>
              </a:spcBef>
              <a:buFontTx/>
              <a:buChar char="•"/>
            </a:pPr>
            <a:r>
              <a:rPr lang="en-US" altLang="en-US">
                <a:cs typeface="Arial" panose="020B0604020202020204" pitchFamily="34" charset="0"/>
              </a:rPr>
              <a:t>To assist state associations in working with schools for the inclusion of students with disabilities the following guide prepared by the NFHS Task Force on the Inclusion of Students with Disabilities is being provided for your review.</a:t>
            </a:r>
          </a:p>
          <a:p>
            <a:pPr marL="166688" indent="-166688">
              <a:spcBef>
                <a:spcPct val="0"/>
              </a:spcBef>
              <a:buFontTx/>
              <a:buChar char="•"/>
            </a:pPr>
            <a:r>
              <a:rPr lang="en-US" altLang="en-US">
                <a:cs typeface="Arial" panose="020B0604020202020204" pitchFamily="34" charset="0"/>
              </a:rPr>
              <a:t>Following these guidelines will assist in the individual student assessment by the student and the school.</a:t>
            </a:r>
          </a:p>
          <a:p>
            <a:pPr marL="166688" indent="-166688">
              <a:spcBef>
                <a:spcPct val="0"/>
              </a:spcBef>
              <a:buFontTx/>
              <a:buChar char="•"/>
            </a:pPr>
            <a:r>
              <a:rPr lang="en-US" altLang="en-US">
                <a:cs typeface="Arial" panose="020B0604020202020204" pitchFamily="34" charset="0"/>
              </a:rPr>
              <a:t>When requesting a possible accommodation, coaches should work with their school and the state association as early as possible in the sport season. </a:t>
            </a:r>
          </a:p>
          <a:p>
            <a:pPr marL="166688" indent="-166688">
              <a:spcBef>
                <a:spcPct val="0"/>
              </a:spcBef>
              <a:buFontTx/>
              <a:buChar char="•"/>
            </a:pPr>
            <a:r>
              <a:rPr lang="en-US" altLang="en-US">
                <a:cs typeface="Arial" panose="020B0604020202020204" pitchFamily="34" charset="0"/>
              </a:rPr>
              <a:t>Contest officials shall defer decisions on rule accommodations to the respective state association. </a:t>
            </a:r>
          </a:p>
          <a:p>
            <a:pPr marL="166688" indent="-166688">
              <a:spcBef>
                <a:spcPct val="0"/>
              </a:spcBef>
              <a:buFontTx/>
              <a:buChar char="•"/>
            </a:pPr>
            <a:r>
              <a:rPr lang="en-US" altLang="en-US">
                <a:cs typeface="Arial" panose="020B0604020202020204" pitchFamily="34" charset="0"/>
              </a:rPr>
              <a:t>This information serves as a guide.  Each state association may develop its own process.</a:t>
            </a:r>
          </a:p>
        </p:txBody>
      </p:sp>
      <p:sp>
        <p:nvSpPr>
          <p:cNvPr id="36868" name="Slide Number Placeholder 3">
            <a:extLst>
              <a:ext uri="{FF2B5EF4-FFF2-40B4-BE49-F238E27FC236}">
                <a16:creationId xmlns:a16="http://schemas.microsoft.com/office/drawing/2014/main" id="{432EDBDB-8C9D-0DE3-4196-C088FEE1E36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1363" indent="-284163">
              <a:spcBef>
                <a:spcPct val="30000"/>
              </a:spcBef>
              <a:defRPr sz="1200">
                <a:solidFill>
                  <a:schemeClr val="tx1"/>
                </a:solidFill>
                <a:latin typeface="Calibri" panose="020F0502020204030204" pitchFamily="34" charset="0"/>
              </a:defRPr>
            </a:lvl2pPr>
            <a:lvl3pPr marL="1141413" indent="-227013">
              <a:spcBef>
                <a:spcPct val="30000"/>
              </a:spcBef>
              <a:defRPr sz="1200">
                <a:solidFill>
                  <a:schemeClr val="tx1"/>
                </a:solidFill>
                <a:latin typeface="Calibri" panose="020F0502020204030204" pitchFamily="34" charset="0"/>
              </a:defRPr>
            </a:lvl3pPr>
            <a:lvl4pPr marL="1598613" indent="-227013">
              <a:spcBef>
                <a:spcPct val="30000"/>
              </a:spcBef>
              <a:defRPr sz="1200">
                <a:solidFill>
                  <a:schemeClr val="tx1"/>
                </a:solidFill>
                <a:latin typeface="Calibri" panose="020F0502020204030204" pitchFamily="34" charset="0"/>
              </a:defRPr>
            </a:lvl4pPr>
            <a:lvl5pPr marL="2055813" indent="-227013">
              <a:spcBef>
                <a:spcPct val="30000"/>
              </a:spcBef>
              <a:defRPr sz="1200">
                <a:solidFill>
                  <a:schemeClr val="tx1"/>
                </a:solidFill>
                <a:latin typeface="Calibri" panose="020F0502020204030204" pitchFamily="34" charset="0"/>
              </a:defRPr>
            </a:lvl5pPr>
            <a:lvl6pPr marL="2513013" indent="-227013" eaLnBrk="0" fontAlgn="base" hangingPunct="0">
              <a:spcBef>
                <a:spcPct val="30000"/>
              </a:spcBef>
              <a:spcAft>
                <a:spcPct val="0"/>
              </a:spcAft>
              <a:defRPr sz="1200">
                <a:solidFill>
                  <a:schemeClr val="tx1"/>
                </a:solidFill>
                <a:latin typeface="Calibri" panose="020F0502020204030204" pitchFamily="34" charset="0"/>
              </a:defRPr>
            </a:lvl6pPr>
            <a:lvl7pPr marL="2970213" indent="-227013" eaLnBrk="0" fontAlgn="base" hangingPunct="0">
              <a:spcBef>
                <a:spcPct val="30000"/>
              </a:spcBef>
              <a:spcAft>
                <a:spcPct val="0"/>
              </a:spcAft>
              <a:defRPr sz="1200">
                <a:solidFill>
                  <a:schemeClr val="tx1"/>
                </a:solidFill>
                <a:latin typeface="Calibri" panose="020F0502020204030204" pitchFamily="34" charset="0"/>
              </a:defRPr>
            </a:lvl7pPr>
            <a:lvl8pPr marL="3427413" indent="-227013" eaLnBrk="0" fontAlgn="base" hangingPunct="0">
              <a:spcBef>
                <a:spcPct val="30000"/>
              </a:spcBef>
              <a:spcAft>
                <a:spcPct val="0"/>
              </a:spcAft>
              <a:defRPr sz="1200">
                <a:solidFill>
                  <a:schemeClr val="tx1"/>
                </a:solidFill>
                <a:latin typeface="Calibri" panose="020F0502020204030204" pitchFamily="34" charset="0"/>
              </a:defRPr>
            </a:lvl8pPr>
            <a:lvl9pPr marL="3884613" indent="-227013"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1F960DE-DBED-406C-875F-E1A05665DAC1}" type="slidenum">
              <a:rPr lang="en-US" altLang="en-US" smtClean="0">
                <a:solidFill>
                  <a:srgbClr val="000000"/>
                </a:solidFill>
                <a:latin typeface="Arial" panose="020B0604020202020204" pitchFamily="34" charset="0"/>
              </a:rPr>
              <a:pPr>
                <a:spcBef>
                  <a:spcPct val="0"/>
                </a:spcBef>
              </a:pPr>
              <a:t>43</a:t>
            </a:fld>
            <a:endParaRPr lang="en-US" altLang="en-US">
              <a:solidFill>
                <a:srgbClr val="000000"/>
              </a:solidFill>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2A02D66A-FDC8-7E24-D262-34D5DC9AAB0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9331" name="Notes Placeholder 2">
            <a:extLst>
              <a:ext uri="{FF2B5EF4-FFF2-40B4-BE49-F238E27FC236}">
                <a16:creationId xmlns:a16="http://schemas.microsoft.com/office/drawing/2014/main" id="{ED5CBF68-3D82-4479-364E-BD2F77BAA5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Tx/>
              <a:buChar char="•"/>
            </a:pPr>
            <a:r>
              <a:rPr lang="en-US" altLang="en-US" dirty="0"/>
              <a:t>Member Schools may delete a maximum of two officials in any one sport. A deletion shall apply to all levels of the specific sport and season for which it is submitted and shall expire at the end of that season. All deletions must be submitted in writing by the principal to the Executive Director of the Nevada Interscholastic Activities Association. A specific explanation must accompany the request. All deletions must be submitted 7 days prior to the first scheduled contest. This rule does not apply to post-season competition.</a:t>
            </a:r>
          </a:p>
        </p:txBody>
      </p:sp>
      <p:sp>
        <p:nvSpPr>
          <p:cNvPr id="99332" name="Slide Number Placeholder 3">
            <a:extLst>
              <a:ext uri="{FF2B5EF4-FFF2-40B4-BE49-F238E27FC236}">
                <a16:creationId xmlns:a16="http://schemas.microsoft.com/office/drawing/2014/main" id="{372DAB4A-BA42-1878-1F74-D843E477A53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37A1075-EDDB-45CB-AC90-68A6AD8D1BB9}" type="slidenum">
              <a:rPr lang="en-US" altLang="en-US" smtClean="0"/>
              <a:pPr/>
              <a:t>44</a:t>
            </a:fld>
            <a:endParaRPr lang="en-US" altLang="en-US"/>
          </a:p>
        </p:txBody>
      </p:sp>
    </p:spTree>
    <p:extLst>
      <p:ext uri="{BB962C8B-B14F-4D97-AF65-F5344CB8AC3E}">
        <p14:creationId xmlns:p14="http://schemas.microsoft.com/office/powerpoint/2010/main" val="14683040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96A870ED-236F-A153-773A-C767CBA52A0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814BDAA-2E0F-C14C-600A-E04DB1DF81D7}"/>
              </a:ext>
            </a:extLst>
          </p:cNvPr>
          <p:cNvSpPr>
            <a:spLocks noGrp="1"/>
          </p:cNvSpPr>
          <p:nvPr>
            <p:ph type="body" idx="1"/>
          </p:nvPr>
        </p:nvSpPr>
        <p:spPr/>
        <p:txBody>
          <a:bodyPr/>
          <a:lstStyle/>
          <a:p>
            <a:pPr marL="285750" indent="-285750">
              <a:buFont typeface="Arial" panose="020B0604020202020204" pitchFamily="34" charset="0"/>
              <a:buChar char="•"/>
              <a:defRPr/>
            </a:pPr>
            <a:r>
              <a:rPr lang="en-US" dirty="0"/>
              <a:t>Players may wear head coverings for religious reasons.</a:t>
            </a:r>
          </a:p>
          <a:p>
            <a:pPr marL="285750" indent="-285750">
              <a:buFont typeface="Arial" panose="020B0604020202020204" pitchFamily="34" charset="0"/>
              <a:buChar char="•"/>
              <a:defRPr/>
            </a:pPr>
            <a:r>
              <a:rPr lang="en-US" dirty="0"/>
              <a:t>The headwear must fit securely and be made of non-abrasive or soft materials.</a:t>
            </a:r>
          </a:p>
          <a:p>
            <a:pPr marL="742950" lvl="1" indent="-285750">
              <a:buFont typeface="Arial" panose="020B0604020202020204" pitchFamily="34" charset="0"/>
              <a:buChar char="•"/>
              <a:defRPr/>
            </a:pPr>
            <a:r>
              <a:rPr lang="en-US" dirty="0"/>
              <a:t>Legal hair devices such as bobby pins and flat clips, no longer than two inches, may be used to secure head coverings. (4-1-6)</a:t>
            </a:r>
          </a:p>
          <a:p>
            <a:pPr marL="742950" lvl="1" indent="-285750">
              <a:buFont typeface="Arial" panose="020B0604020202020204" pitchFamily="34" charset="0"/>
              <a:buChar char="•"/>
              <a:defRPr/>
            </a:pPr>
            <a:r>
              <a:rPr lang="en-US" dirty="0"/>
              <a:t>Other fasteners that do not adhere to Rule 4-1-6 (those that are not flat or are longer than 2 inches) will be prohibited for the purposes of risk minimization. </a:t>
            </a:r>
          </a:p>
          <a:p>
            <a:pPr marL="285750" indent="-285750">
              <a:buFont typeface="Arial" panose="020B0604020202020204" pitchFamily="34" charset="0"/>
              <a:buChar char="•"/>
              <a:defRPr/>
            </a:pPr>
            <a:r>
              <a:rPr lang="en-US" dirty="0"/>
              <a:t>Head coverings worn for medical reasons must still receive state association approval.</a:t>
            </a:r>
          </a:p>
          <a:p>
            <a:pPr>
              <a:buFont typeface="Arial" panose="020B0604020202020204" pitchFamily="34" charset="0"/>
              <a:buNone/>
              <a:defRPr/>
            </a:pPr>
            <a:endParaRPr lang="en-US" dirty="0"/>
          </a:p>
          <a:p>
            <a:pPr>
              <a:buFont typeface="Arial" panose="020B0604020202020204" pitchFamily="34" charset="0"/>
              <a:buNone/>
              <a:defRPr/>
            </a:pPr>
            <a:r>
              <a:rPr lang="en-US" b="1" dirty="0">
                <a:solidFill>
                  <a:srgbClr val="000000"/>
                </a:solidFill>
                <a:ea typeface="Arial" panose="020B0604020202020204" pitchFamily="34" charset="0"/>
              </a:rPr>
              <a:t>Rationale: </a:t>
            </a:r>
            <a:r>
              <a:rPr lang="en-US" dirty="0">
                <a:solidFill>
                  <a:srgbClr val="000000"/>
                </a:solidFill>
                <a:ea typeface="Arial" panose="020B0604020202020204" pitchFamily="34" charset="0"/>
              </a:rPr>
              <a:t>This change eliminates the need for authorization from the state association for the wearing of religious headwear without data to support that this type of head wear creates an increased risk to the athlete or teammates, while maintaining the requirement for approval of head coverings worn for medical reasons – allowing the state association to review for the purposes of risk minimization. </a:t>
            </a:r>
            <a:endParaRPr lang="en-US" dirty="0">
              <a:latin typeface="Times New Roman" panose="02020603050405020304" pitchFamily="18" charset="0"/>
              <a:ea typeface="Times New Roman" panose="02020603050405020304" pitchFamily="18" charset="0"/>
            </a:endParaRPr>
          </a:p>
          <a:p>
            <a:pPr>
              <a:buFont typeface="Arial" panose="020B0604020202020204" pitchFamily="34" charset="0"/>
              <a:buNone/>
              <a:defRPr/>
            </a:pPr>
            <a:endParaRPr lang="en-US" dirty="0"/>
          </a:p>
          <a:p>
            <a:pPr>
              <a:defRPr/>
            </a:pPr>
            <a:endParaRPr lang="en-US" dirty="0"/>
          </a:p>
        </p:txBody>
      </p:sp>
      <p:sp>
        <p:nvSpPr>
          <p:cNvPr id="40964" name="Slide Number Placeholder 3">
            <a:extLst>
              <a:ext uri="{FF2B5EF4-FFF2-40B4-BE49-F238E27FC236}">
                <a16:creationId xmlns:a16="http://schemas.microsoft.com/office/drawing/2014/main" id="{E40F0746-AD3D-4DDC-BDBF-1A8B9552F9D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F52E5F4-81C6-400B-84BE-2973642A87C1}" type="slidenum">
              <a:rPr lang="en-US" altLang="en-US" smtClean="0">
                <a:latin typeface="Arial" panose="020B0604020202020204" pitchFamily="34" charset="0"/>
              </a:rPr>
              <a:pPr>
                <a:spcBef>
                  <a:spcPct val="0"/>
                </a:spcBef>
              </a:pPr>
              <a:t>45</a:t>
            </a:fld>
            <a:endParaRPr lang="en-US" altLang="en-US">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mn-lt"/>
              </a:rPr>
              <a:t>Hair control devices that are securely fastened and do not increase risk to the athlete, teammates and opponents are permitted.</a:t>
            </a:r>
          </a:p>
          <a:p>
            <a:pPr marL="285750" indent="-285750">
              <a:buFont typeface="Arial" panose="020B0604020202020204" pitchFamily="34" charset="0"/>
              <a:buChar char="•"/>
            </a:pPr>
            <a:r>
              <a:rPr lang="en-US" sz="1200" dirty="0">
                <a:latin typeface="+mn-lt"/>
              </a:rPr>
              <a:t>Hair clips that are hard, protrude from the head and/or are easily dislodged do not comply and are not legal.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dirty="0">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mn-lt"/>
                <a:ea typeface="Times New Roman" panose="02020603050405020304" pitchFamily="18" charset="0"/>
              </a:rPr>
              <a:t>Rationale: </a:t>
            </a:r>
            <a:r>
              <a:rPr lang="en-US" sz="1200" dirty="0">
                <a:effectLst/>
                <a:latin typeface="+mn-lt"/>
                <a:ea typeface="Times New Roman" panose="02020603050405020304" pitchFamily="18" charset="0"/>
              </a:rPr>
              <a:t>Eliminates the size restrictions of hair control devices while maintaining that the risk of injury to the athlete, teammates and opponents should not be compromised.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073947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Hair adornments that are </a:t>
            </a:r>
            <a:r>
              <a:rPr lang="en-US" b="1" u="sng" dirty="0">
                <a:solidFill>
                  <a:srgbClr val="C00000"/>
                </a:solidFill>
              </a:rPr>
              <a:t>not</a:t>
            </a:r>
            <a:r>
              <a:rPr lang="en-US" b="1" dirty="0">
                <a:solidFill>
                  <a:srgbClr val="C00000"/>
                </a:solidFill>
              </a:rPr>
              <a:t> </a:t>
            </a:r>
            <a:r>
              <a:rPr lang="en-US" dirty="0"/>
              <a:t>securely fastened or </a:t>
            </a:r>
            <a:r>
              <a:rPr lang="en-US" b="1" u="sng" dirty="0">
                <a:solidFill>
                  <a:srgbClr val="C00000"/>
                </a:solidFill>
              </a:rPr>
              <a:t>do</a:t>
            </a:r>
            <a:r>
              <a:rPr lang="en-US" dirty="0"/>
              <a:t> increase the risk to the player, teammates or opponents should be addressed by the official with the coach.</a:t>
            </a:r>
          </a:p>
          <a:p>
            <a:pPr marL="285750" indent="-285750">
              <a:buFont typeface="Arial" panose="020B0604020202020204" pitchFamily="34" charset="0"/>
              <a:buChar char="•"/>
            </a:pPr>
            <a:r>
              <a:rPr lang="en-US" dirty="0"/>
              <a:t>The player shall have the opportunity to make legal or remove. </a:t>
            </a:r>
          </a:p>
          <a:p>
            <a:pPr marL="0" indent="0">
              <a:buFont typeface="Arial" panose="020B0604020202020204" pitchFamily="34" charset="0"/>
              <a:buNone/>
            </a:pPr>
            <a:endParaRPr lang="en-US" dirty="0"/>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sz="1200" b="1" dirty="0">
                <a:effectLst/>
                <a:latin typeface="Calibri" panose="020F0502020204030204" pitchFamily="34" charset="0"/>
                <a:ea typeface="Times New Roman" panose="02020603050405020304" pitchFamily="18" charset="0"/>
              </a:rPr>
              <a:t>Rationale: </a:t>
            </a:r>
            <a:r>
              <a:rPr lang="en-US" sz="1200" dirty="0">
                <a:effectLst/>
                <a:latin typeface="Calibri" panose="020F0502020204030204" pitchFamily="34" charset="0"/>
                <a:ea typeface="Times New Roman" panose="02020603050405020304" pitchFamily="18" charset="0"/>
              </a:rPr>
              <a:t>Creates inclusivity of hair styles while maintaining that the risk of injury to the athlete, teammates and opponents should not be compromised. </a:t>
            </a:r>
            <a:endParaRPr lang="en-US" sz="1200" dirty="0">
              <a:effectLst/>
              <a:latin typeface="Times New Roman" panose="02020603050405020304" pitchFamily="18" charset="0"/>
              <a:ea typeface="Times New Roman" panose="02020603050405020304" pitchFamily="18" charset="0"/>
            </a:endParaRPr>
          </a:p>
          <a:p>
            <a:pPr marL="0" indent="0">
              <a:buFont typeface="Arial" panose="020B0604020202020204" pitchFamily="34" charset="0"/>
              <a:buNone/>
            </a:pP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8461175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dirty="0">
                <a:latin typeface="+mn-lt"/>
              </a:rPr>
              <a:t>Hair charms are considered jewelry and per rule 4-1-7 would </a:t>
            </a:r>
            <a:r>
              <a:rPr lang="en-US" sz="1200" b="1" u="sng" dirty="0">
                <a:solidFill>
                  <a:srgbClr val="C00000"/>
                </a:solidFill>
                <a:latin typeface="+mn-lt"/>
              </a:rPr>
              <a:t>not</a:t>
            </a:r>
            <a:r>
              <a:rPr lang="en-US" sz="1200" dirty="0">
                <a:latin typeface="+mn-lt"/>
              </a:rPr>
              <a:t> be permitted. </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Calibri" panose="020F0502020204030204" pitchFamily="34" charset="0"/>
                <a:ea typeface="Times New Roman" panose="02020603050405020304" pitchFamily="18" charset="0"/>
              </a:rPr>
              <a:t>Rationale: </a:t>
            </a:r>
            <a:r>
              <a:rPr lang="en-US" sz="1200" dirty="0">
                <a:effectLst/>
                <a:latin typeface="Calibri" panose="020F0502020204030204" pitchFamily="34" charset="0"/>
                <a:ea typeface="Times New Roman" panose="02020603050405020304" pitchFamily="18" charset="0"/>
              </a:rPr>
              <a:t>Maintains consistency that charms worn in the hair are considered jewelry and are not allowed. </a:t>
            </a:r>
            <a:endParaRPr lang="en-US" sz="12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1831231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A new Coaching Zone has been established to clearly identify the area in which coaches are allowed to stand.</a:t>
            </a:r>
          </a:p>
          <a:p>
            <a:pPr marL="171450" indent="-171450">
              <a:spcBef>
                <a:spcPts val="0"/>
              </a:spcBef>
              <a:spcAft>
                <a:spcPts val="0"/>
              </a:spcAft>
              <a:buFont typeface="Arial" panose="020B0604020202020204" pitchFamily="34" charset="0"/>
              <a:buChar char="•"/>
            </a:pPr>
            <a:r>
              <a:rPr lang="en-US" sz="1200" dirty="0">
                <a:latin typeface="Calibri" panose="020F0502020204030204" pitchFamily="34" charset="0"/>
                <a:ea typeface="Times New Roman" panose="02020603050405020304" pitchFamily="18" charset="0"/>
              </a:rPr>
              <a:t>This area is defined by the libero replacement zone extending beyond the end line and sideline extended.</a:t>
            </a:r>
          </a:p>
          <a:p>
            <a:pPr marL="17145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Head coaches must maintain a distance of at least 6 feet</a:t>
            </a:r>
            <a:r>
              <a:rPr lang="en-US" sz="1200" dirty="0">
                <a:latin typeface="Calibri" panose="020F0502020204030204" pitchFamily="34" charset="0"/>
                <a:ea typeface="Times New Roman" panose="02020603050405020304" pitchFamily="18" charset="0"/>
              </a:rPr>
              <a:t> from the sideline during live-ball situations (</a:t>
            </a:r>
            <a:r>
              <a:rPr lang="en-US" sz="1200" dirty="0" err="1">
                <a:latin typeface="Calibri" panose="020F0502020204030204" pitchFamily="34" charset="0"/>
                <a:ea typeface="Times New Roman" panose="02020603050405020304" pitchFamily="18" charset="0"/>
              </a:rPr>
              <a:t>MechaniGram</a:t>
            </a:r>
            <a:r>
              <a:rPr lang="en-US" sz="1200" dirty="0">
                <a:latin typeface="Calibri" panose="020F0502020204030204" pitchFamily="34" charset="0"/>
                <a:ea typeface="Times New Roman" panose="02020603050405020304" pitchFamily="18" charset="0"/>
              </a:rPr>
              <a:t> A) and may approach the sideline during dead-ball situations (</a:t>
            </a:r>
            <a:r>
              <a:rPr lang="en-US" sz="1200" dirty="0" err="1">
                <a:latin typeface="Calibri" panose="020F0502020204030204" pitchFamily="34" charset="0"/>
                <a:ea typeface="Times New Roman" panose="02020603050405020304" pitchFamily="18" charset="0"/>
              </a:rPr>
              <a:t>MechaniGram</a:t>
            </a:r>
            <a:r>
              <a:rPr lang="en-US" sz="1200" dirty="0">
                <a:latin typeface="Calibri" panose="020F0502020204030204" pitchFamily="34" charset="0"/>
                <a:ea typeface="Times New Roman" panose="02020603050405020304" pitchFamily="18" charset="0"/>
              </a:rPr>
              <a:t> B).</a:t>
            </a:r>
            <a:endParaRPr lang="en-US" sz="1200" dirty="0">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dirty="0">
              <a:solidFill>
                <a:srgbClr val="000000"/>
              </a:solidFill>
              <a:effectLst/>
              <a:latin typeface="+mn-lt"/>
              <a:ea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rgbClr val="000000"/>
                </a:solidFill>
                <a:effectLst/>
                <a:latin typeface="+mn-lt"/>
                <a:ea typeface="Arial" panose="020B0604020202020204" pitchFamily="34" charset="0"/>
              </a:rPr>
              <a:t>Rationale: </a:t>
            </a:r>
            <a:r>
              <a:rPr lang="en-US" sz="1800" dirty="0">
                <a:solidFill>
                  <a:srgbClr val="000000"/>
                </a:solidFill>
                <a:effectLst/>
                <a:latin typeface="Calibri" panose="020F0502020204030204" pitchFamily="34" charset="0"/>
                <a:ea typeface="Arial" panose="020B0604020202020204" pitchFamily="34" charset="0"/>
              </a:rPr>
              <a:t>Defines and clarifies the area in which coaches may stand.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33376640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Tx/>
              <a:buChar char="•"/>
            </a:pPr>
            <a:endParaRPr lang="en-US" altLang="en-US" dirty="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52A8A0-5885-470C-95B8-A632080D2237}"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charset="0"/>
            </a:endParaRPr>
          </a:p>
        </p:txBody>
      </p:sp>
    </p:spTree>
    <p:extLst>
      <p:ext uri="{BB962C8B-B14F-4D97-AF65-F5344CB8AC3E}">
        <p14:creationId xmlns:p14="http://schemas.microsoft.com/office/powerpoint/2010/main" val="27155398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4BE4E1E0-CF78-DF14-AD1A-A5AC196953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0E4432C3-5942-D564-20AE-9D65863BF7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Process of Notification: </a:t>
            </a:r>
            <a:r>
              <a:rPr lang="en-US" altLang="en-US"/>
              <a:t>The </a:t>
            </a:r>
            <a:r>
              <a:rPr lang="en-US" altLang="en-US">
                <a:cs typeface="Calibri" panose="020F0502020204030204" pitchFamily="34" charset="0"/>
              </a:rPr>
              <a:t>official shall first notify the coach about the illegal uniform(s). If the coach cannot fix the problem for the match and therefore does not have six players wearing legal uniforms, a loss of rally/point shall be awarded to the opponent at the beginning of the match and the state association shall be notified. </a:t>
            </a:r>
          </a:p>
          <a:p>
            <a:endParaRPr lang="en-US" altLang="en-US" u="sng"/>
          </a:p>
          <a:p>
            <a:r>
              <a:rPr lang="en-US" altLang="en-US" u="sng"/>
              <a:t>The goal is to allow teams to compete provided there are no safety concerns and allow the state office to work with the school to correct the issue(s).</a:t>
            </a:r>
          </a:p>
        </p:txBody>
      </p:sp>
      <p:sp>
        <p:nvSpPr>
          <p:cNvPr id="86020" name="Slide Number Placeholder 3">
            <a:extLst>
              <a:ext uri="{FF2B5EF4-FFF2-40B4-BE49-F238E27FC236}">
                <a16:creationId xmlns:a16="http://schemas.microsoft.com/office/drawing/2014/main" id="{48029FEE-53B1-256A-6054-F4884A327FB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B3309123-14E1-42B4-9A49-871C774C7D76}" type="slidenum">
              <a:rPr lang="en-US" altLang="en-US" smtClean="0">
                <a:latin typeface="Arial" panose="020B0604020202020204" pitchFamily="34" charset="0"/>
              </a:rPr>
              <a:pPr>
                <a:spcBef>
                  <a:spcPct val="0"/>
                </a:spcBef>
              </a:pPr>
              <a:t>50</a:t>
            </a:fld>
            <a:endParaRPr lang="en-US" altLang="en-US">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BB5F0C38-EE3D-D469-8EDF-6A6ED8939CF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A9A16D30-5F1E-E080-1DCC-5052C0CB2AFA}"/>
              </a:ext>
            </a:extLst>
          </p:cNvPr>
          <p:cNvSpPr>
            <a:spLocks noGrp="1"/>
          </p:cNvSpPr>
          <p:nvPr>
            <p:ph type="body" idx="1"/>
          </p:nvPr>
        </p:nvSpPr>
        <p:spPr/>
        <p:txBody>
          <a:bodyPr/>
          <a:lstStyle/>
          <a:p>
            <a:pPr marL="285750" indent="-285750">
              <a:buFont typeface="Arial" panose="020B0604020202020204" pitchFamily="34" charset="0"/>
              <a:buChar char="•"/>
              <a:defRPr/>
            </a:pPr>
            <a:r>
              <a:rPr lang="en-US" b="1" dirty="0">
                <a:ea typeface="Calibri" panose="020F0502020204030204" pitchFamily="34" charset="0"/>
              </a:rPr>
              <a:t>Style of Uniform Bottoms: </a:t>
            </a:r>
          </a:p>
          <a:p>
            <a:pPr marL="742950" lvl="1" indent="-285750">
              <a:buFont typeface="Arial" panose="020B0604020202020204" pitchFamily="34" charset="0"/>
              <a:buChar char="•"/>
              <a:defRPr/>
            </a:pPr>
            <a:r>
              <a:rPr lang="en-US" dirty="0">
                <a:ea typeface="Calibri" panose="020F0502020204030204" pitchFamily="34" charset="0"/>
              </a:rPr>
              <a:t>Multiple styles of uniform bottoms [shorts, spandex, pants (leggings) or skirts] are allowed by rule. </a:t>
            </a:r>
          </a:p>
          <a:p>
            <a:pPr marL="742950" lvl="1" indent="-285750">
              <a:buFont typeface="Arial" panose="020B0604020202020204" pitchFamily="34" charset="0"/>
              <a:buChar char="•"/>
              <a:defRPr/>
            </a:pPr>
            <a:r>
              <a:rPr lang="en-US" dirty="0">
                <a:ea typeface="Calibri" panose="020F0502020204030204" pitchFamily="34" charset="0"/>
              </a:rPr>
              <a:t>A combination of like-colored bottoms may be worn within a team. </a:t>
            </a:r>
            <a:endParaRPr lang="en-US" dirty="0"/>
          </a:p>
          <a:p>
            <a:pPr>
              <a:defRPr/>
            </a:pPr>
            <a:endParaRPr lang="en-US" dirty="0"/>
          </a:p>
        </p:txBody>
      </p:sp>
      <p:sp>
        <p:nvSpPr>
          <p:cNvPr id="83972" name="Slide Number Placeholder 3">
            <a:extLst>
              <a:ext uri="{FF2B5EF4-FFF2-40B4-BE49-F238E27FC236}">
                <a16:creationId xmlns:a16="http://schemas.microsoft.com/office/drawing/2014/main" id="{40B4FB4B-D67D-2677-7E8A-8EAF995BAC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AFD6330-7396-4B5F-9EDB-1CD474FBF11E}" type="slidenum">
              <a:rPr lang="en-US" altLang="en-US" smtClean="0">
                <a:latin typeface="Arial" panose="020B0604020202020204" pitchFamily="34" charset="0"/>
              </a:rPr>
              <a:pPr>
                <a:spcBef>
                  <a:spcPct val="0"/>
                </a:spcBef>
              </a:pPr>
              <a:t>51</a:t>
            </a:fld>
            <a:endParaRPr lang="en-US" altLang="en-US">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a:extLst>
              <a:ext uri="{FF2B5EF4-FFF2-40B4-BE49-F238E27FC236}">
                <a16:creationId xmlns:a16="http://schemas.microsoft.com/office/drawing/2014/main" id="{5D3575E1-B0E3-5EC4-C8CC-30D1790B5B1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39" name="Notes Placeholder 2">
            <a:extLst>
              <a:ext uri="{FF2B5EF4-FFF2-40B4-BE49-F238E27FC236}">
                <a16:creationId xmlns:a16="http://schemas.microsoft.com/office/drawing/2014/main" id="{0A34622F-409D-E53B-0D6D-61ED26D750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b="1"/>
              <a:t>Rationale: </a:t>
            </a:r>
            <a:r>
              <a:rPr lang="en-US" altLang="en-US"/>
              <a:t>Clarifies the penalty for the removal of any part of the uniform top or bottom as a yellow card (red card for subsequent offense) charged to the coach for unsporting conduct.</a:t>
            </a:r>
          </a:p>
          <a:p>
            <a:r>
              <a:rPr lang="en-US" altLang="en-US" b="1"/>
              <a:t>Go to the locker room or restroom to change uniform tops.</a:t>
            </a:r>
          </a:p>
          <a:p>
            <a:endParaRPr lang="en-US" altLang="en-US"/>
          </a:p>
        </p:txBody>
      </p:sp>
      <p:sp>
        <p:nvSpPr>
          <p:cNvPr id="91140" name="Slide Number Placeholder 3">
            <a:extLst>
              <a:ext uri="{FF2B5EF4-FFF2-40B4-BE49-F238E27FC236}">
                <a16:creationId xmlns:a16="http://schemas.microsoft.com/office/drawing/2014/main" id="{58D16948-12F4-0220-5924-C689D1617F7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D990AC-E2A2-42BC-890F-CC9213675484}" type="slidenum">
              <a:rPr lang="en-US" altLang="en-US" smtClean="0"/>
              <a:pPr/>
              <a:t>52</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a:extLst>
              <a:ext uri="{FF2B5EF4-FFF2-40B4-BE49-F238E27FC236}">
                <a16:creationId xmlns:a16="http://schemas.microsoft.com/office/drawing/2014/main" id="{7AF67920-26D9-9830-2B13-B303D1153BE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43" name="Notes Placeholder 2">
            <a:extLst>
              <a:ext uri="{FF2B5EF4-FFF2-40B4-BE49-F238E27FC236}">
                <a16:creationId xmlns:a16="http://schemas.microsoft.com/office/drawing/2014/main" id="{78C1D1BF-6587-D557-4F26-0B581D8EBAE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r>
              <a:rPr lang="en-US" altLang="en-US" sz="2000" dirty="0"/>
              <a:t>It is the responsibility of coaches to educate school administration and the school community as to the sportsmanship nuances of the game of volleyball. This should include:</a:t>
            </a:r>
          </a:p>
          <a:p>
            <a:pPr marL="742950" lvl="1" indent="-285750">
              <a:buFontTx/>
              <a:buChar char="•"/>
            </a:pPr>
            <a:r>
              <a:rPr lang="en-US" altLang="en-US" sz="1800" dirty="0"/>
              <a:t>Appropriate times cheerleaders may or may not cheer and proper location to cheer,</a:t>
            </a:r>
          </a:p>
          <a:p>
            <a:pPr marL="742950" lvl="1" indent="-285750">
              <a:buFontTx/>
              <a:buChar char="•"/>
            </a:pPr>
            <a:r>
              <a:rPr lang="en-US" altLang="en-US" sz="1800" dirty="0"/>
              <a:t>Appropriate comments, timing of announcements and good sportsmanship by PA announcers;</a:t>
            </a:r>
          </a:p>
          <a:p>
            <a:pPr marL="742950" lvl="1" indent="-285750">
              <a:buFontTx/>
              <a:buChar char="•"/>
            </a:pPr>
            <a:r>
              <a:rPr lang="en-US" altLang="en-US" sz="1800" dirty="0"/>
              <a:t>Appropriate time for music and sound effects (1-8);</a:t>
            </a:r>
          </a:p>
          <a:p>
            <a:pPr marL="742950" lvl="1" indent="-285750">
              <a:buFontTx/>
              <a:buChar char="•"/>
            </a:pPr>
            <a:r>
              <a:rPr lang="en-US" altLang="en-US" sz="1800" dirty="0"/>
              <a:t>Appropriate location and behavior of fans and mascots, etc.</a:t>
            </a:r>
          </a:p>
          <a:p>
            <a:pPr marL="742950" lvl="1" indent="-285750">
              <a:buFontTx/>
              <a:buChar char="•"/>
            </a:pPr>
            <a:r>
              <a:rPr lang="en-US" altLang="en-US" sz="1800" dirty="0"/>
              <a:t>NOISE MAKERS ARE NOT PERMITTED AT ANY TIME!!</a:t>
            </a:r>
          </a:p>
          <a:p>
            <a:endParaRPr lang="en-US" altLang="en-US" dirty="0"/>
          </a:p>
        </p:txBody>
      </p:sp>
      <p:sp>
        <p:nvSpPr>
          <p:cNvPr id="112644" name="Slide Number Placeholder 3">
            <a:extLst>
              <a:ext uri="{FF2B5EF4-FFF2-40B4-BE49-F238E27FC236}">
                <a16:creationId xmlns:a16="http://schemas.microsoft.com/office/drawing/2014/main" id="{2EE02CC3-E668-4869-4BB3-BC9D21E1CD7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8B55114-094F-48B0-B6CC-D2BF6FD02DE1}" type="slidenum">
              <a:rPr lang="en-US" altLang="en-US" smtClean="0"/>
              <a:pPr/>
              <a:t>53</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9C8EF00C-91F8-3488-EE1C-53201DDBB62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41FBF0D-AE11-15F2-A259-B8E503FE031C}"/>
              </a:ext>
            </a:extLst>
          </p:cNvPr>
          <p:cNvSpPr>
            <a:spLocks noGrp="1"/>
          </p:cNvSpPr>
          <p:nvPr>
            <p:ph type="body" idx="1"/>
          </p:nvPr>
        </p:nvSpPr>
        <p:spPr/>
        <p:txBody>
          <a:bodyPr/>
          <a:lstStyle/>
          <a:p>
            <a:pPr marL="285750" indent="-285750">
              <a:buFont typeface="Wingdings" panose="05000000000000000000" pitchFamily="2" charset="2"/>
              <a:buChar char="§"/>
              <a:defRPr/>
            </a:pPr>
            <a:r>
              <a:rPr lang="en-US" dirty="0">
                <a:ea typeface="Calibri" panose="020F0502020204030204" pitchFamily="34" charset="0"/>
              </a:rPr>
              <a:t>The NFHS Volleyball Rules Book includes specific rule modifications that are allowed by state level adoption. Rules include: </a:t>
            </a:r>
          </a:p>
          <a:p>
            <a:pPr marL="742950" lvl="1" indent="-285750">
              <a:buFont typeface="Wingdings" panose="05000000000000000000" pitchFamily="2" charset="2"/>
              <a:buChar char="§"/>
              <a:defRPr/>
            </a:pPr>
            <a:r>
              <a:rPr lang="en-US" dirty="0">
                <a:ea typeface="Calibri" panose="020F0502020204030204" pitchFamily="34" charset="0"/>
              </a:rPr>
              <a:t>Match format;</a:t>
            </a:r>
          </a:p>
          <a:p>
            <a:pPr marL="742950" lvl="1" indent="-285750">
              <a:buFont typeface="Wingdings" panose="05000000000000000000" pitchFamily="2" charset="2"/>
              <a:buChar char="§"/>
              <a:defRPr/>
            </a:pPr>
            <a:r>
              <a:rPr lang="en-US" dirty="0">
                <a:ea typeface="Calibri" panose="020F0502020204030204" pitchFamily="34" charset="0"/>
              </a:rPr>
              <a:t>Forfeit protocol;</a:t>
            </a:r>
          </a:p>
          <a:p>
            <a:pPr marL="742950" lvl="1" indent="-285750">
              <a:buFont typeface="Wingdings" panose="05000000000000000000" pitchFamily="2" charset="2"/>
              <a:buChar char="§"/>
              <a:defRPr/>
            </a:pPr>
            <a:r>
              <a:rPr lang="en-US" dirty="0">
                <a:ea typeface="Calibri" panose="020F0502020204030204" pitchFamily="34" charset="0"/>
              </a:rPr>
              <a:t>Uniform and equipment accommodations;</a:t>
            </a:r>
          </a:p>
          <a:p>
            <a:pPr marL="742950" lvl="1" indent="-285750">
              <a:buFont typeface="Wingdings" panose="05000000000000000000" pitchFamily="2" charset="2"/>
              <a:buChar char="§"/>
              <a:defRPr/>
            </a:pPr>
            <a:r>
              <a:rPr lang="en-US" dirty="0">
                <a:ea typeface="Calibri" panose="020F0502020204030204" pitchFamily="34" charset="0"/>
              </a:rPr>
              <a:t>Line judge flags;</a:t>
            </a:r>
          </a:p>
          <a:p>
            <a:pPr marL="742950" lvl="1" indent="-285750">
              <a:buFont typeface="Wingdings" panose="05000000000000000000" pitchFamily="2" charset="2"/>
              <a:buChar char="§"/>
              <a:defRPr/>
            </a:pPr>
            <a:r>
              <a:rPr lang="en-US" dirty="0">
                <a:ea typeface="Calibri" panose="020F0502020204030204" pitchFamily="34" charset="0"/>
              </a:rPr>
              <a:t>Electronic devices; and</a:t>
            </a:r>
          </a:p>
          <a:p>
            <a:pPr marL="742950" lvl="1" indent="-285750">
              <a:buFont typeface="Wingdings" panose="05000000000000000000" pitchFamily="2" charset="2"/>
              <a:buChar char="§"/>
              <a:defRPr/>
            </a:pPr>
            <a:r>
              <a:rPr lang="en-US" b="1" dirty="0">
                <a:ea typeface="Calibri" panose="020F0502020204030204" pitchFamily="34" charset="0"/>
              </a:rPr>
              <a:t>Bench rotation</a:t>
            </a:r>
            <a:r>
              <a:rPr lang="en-US" dirty="0">
                <a:ea typeface="Calibri" panose="020F0502020204030204" pitchFamily="34" charset="0"/>
              </a:rPr>
              <a:t>.</a:t>
            </a:r>
          </a:p>
          <a:p>
            <a:pPr marL="285750" indent="-285750">
              <a:buFont typeface="Wingdings" panose="05000000000000000000" pitchFamily="2" charset="2"/>
              <a:buChar char="§"/>
              <a:defRPr/>
            </a:pPr>
            <a:r>
              <a:rPr lang="en-US" dirty="0">
                <a:ea typeface="Calibri" panose="020F0502020204030204" pitchFamily="34" charset="0"/>
              </a:rPr>
              <a:t>State Associations may in compliance with the rules allow teams to remain on one designated side of the court occupying the same team bench throughout the match.</a:t>
            </a:r>
          </a:p>
          <a:p>
            <a:pPr marL="285750" indent="-285750">
              <a:buFont typeface="Wingdings" panose="05000000000000000000" pitchFamily="2" charset="2"/>
              <a:buChar char="§"/>
              <a:defRPr/>
            </a:pPr>
            <a:r>
              <a:rPr lang="en-US" b="1" dirty="0">
                <a:ea typeface="Calibri" panose="020F0502020204030204" pitchFamily="34" charset="0"/>
              </a:rPr>
              <a:t>The NIAA will be surveying all schools regarding bench rotation or allowing teams to remain on one designated side of the court occupying the same team bench throughout the match.  This survey will go to all coaches through the Athletic Administrator/Athletic Director…</a:t>
            </a:r>
          </a:p>
          <a:p>
            <a:pPr marL="285750" indent="-285750">
              <a:buFont typeface="Wingdings" panose="05000000000000000000" pitchFamily="2" charset="2"/>
              <a:buChar char="§"/>
              <a:defRPr/>
            </a:pPr>
            <a:endParaRPr lang="en-US" b="1" dirty="0">
              <a:ea typeface="Calibri" panose="020F0502020204030204" pitchFamily="34" charset="0"/>
            </a:endParaRPr>
          </a:p>
          <a:p>
            <a:pPr>
              <a:defRPr/>
            </a:pPr>
            <a:endParaRPr lang="en-US" dirty="0"/>
          </a:p>
        </p:txBody>
      </p:sp>
      <p:sp>
        <p:nvSpPr>
          <p:cNvPr id="77828" name="Slide Number Placeholder 3">
            <a:extLst>
              <a:ext uri="{FF2B5EF4-FFF2-40B4-BE49-F238E27FC236}">
                <a16:creationId xmlns:a16="http://schemas.microsoft.com/office/drawing/2014/main" id="{A1E4BAFA-7FE7-0244-FFA6-C2B62B616E6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A4AB5B8B-0C2C-4CE6-86CE-599B03B76BC4}" type="slidenum">
              <a:rPr lang="en-US" altLang="en-US" smtClean="0">
                <a:latin typeface="Arial" panose="020B0604020202020204" pitchFamily="34" charset="0"/>
              </a:rPr>
              <a:pPr>
                <a:spcBef>
                  <a:spcPct val="0"/>
                </a:spcBef>
              </a:pPr>
              <a:t>54</a:t>
            </a:fld>
            <a:endParaRPr lang="en-US" altLang="en-US">
              <a:latin typeface="Arial" panose="020B0604020202020204" pitchFamily="34" charset="0"/>
            </a:endParaRPr>
          </a:p>
        </p:txBody>
      </p:sp>
    </p:spTree>
    <p:extLst>
      <p:ext uri="{BB962C8B-B14F-4D97-AF65-F5344CB8AC3E}">
        <p14:creationId xmlns:p14="http://schemas.microsoft.com/office/powerpoint/2010/main" val="65003472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a:extLst>
              <a:ext uri="{FF2B5EF4-FFF2-40B4-BE49-F238E27FC236}">
                <a16:creationId xmlns:a16="http://schemas.microsoft.com/office/drawing/2014/main" id="{5ACDD4E4-141D-8EC9-818A-A6965F3227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3A3B3A6-9216-2EF5-4FB8-B25A596C8301}"/>
              </a:ext>
            </a:extLst>
          </p:cNvPr>
          <p:cNvSpPr>
            <a:spLocks noGrp="1"/>
          </p:cNvSpPr>
          <p:nvPr>
            <p:ph type="body" idx="1"/>
          </p:nvPr>
        </p:nvSpPr>
        <p:spPr/>
        <p:txBody>
          <a:bodyPr/>
          <a:lstStyle/>
          <a:p>
            <a:pPr marL="171450" indent="-171450">
              <a:buFont typeface="Arial" panose="020B0604020202020204" pitchFamily="34" charset="0"/>
              <a:buChar char="•"/>
              <a:defRPr/>
            </a:pPr>
            <a:r>
              <a:rPr lang="en-US" dirty="0"/>
              <a:t>When a team roster is not ready for submission during the prematch conference, but is provided before 10 minutes remain on the clock…</a:t>
            </a:r>
          </a:p>
          <a:p>
            <a:pPr marL="171450" indent="-171450">
              <a:buFont typeface="Arial" panose="020B0604020202020204" pitchFamily="34" charset="0"/>
              <a:buChar char="•"/>
              <a:defRPr/>
            </a:pPr>
            <a:r>
              <a:rPr lang="en-US" dirty="0"/>
              <a:t>The penalty is no longer a loss of rally/point.</a:t>
            </a:r>
          </a:p>
          <a:p>
            <a:pPr marL="171450" indent="-171450">
              <a:buFont typeface="Arial" panose="020B0604020202020204" pitchFamily="34" charset="0"/>
              <a:buChar char="•"/>
              <a:defRPr/>
            </a:pPr>
            <a:r>
              <a:rPr lang="en-US" dirty="0"/>
              <a:t>It is now an unnecessary delay (administrative yellow card) assessed at the start of the set.</a:t>
            </a:r>
          </a:p>
          <a:p>
            <a:pPr marL="171450" indent="-171450">
              <a:buFont typeface="Arial" panose="020B0604020202020204" pitchFamily="34" charset="0"/>
              <a:buChar char="•"/>
              <a:defRPr/>
            </a:pPr>
            <a:endParaRPr lang="en-US" dirty="0"/>
          </a:p>
          <a:p>
            <a:pPr>
              <a:defRPr/>
            </a:pPr>
            <a:r>
              <a:rPr lang="en-US" b="1" dirty="0"/>
              <a:t>Rationale: </a:t>
            </a:r>
            <a:r>
              <a:rPr lang="en-US" dirty="0"/>
              <a:t>Creates an appropriate penalty progression for a late roster. Any corrections made to the roster after 10 minutes remain on the pregame clock still results in a loss of rally/point awarded to the opponent when the inaccuracy is discovered. </a:t>
            </a:r>
          </a:p>
          <a:p>
            <a:pPr>
              <a:defRPr/>
            </a:pPr>
            <a:endParaRPr lang="en-US" dirty="0"/>
          </a:p>
          <a:p>
            <a:pPr>
              <a:defRPr/>
            </a:pPr>
            <a:r>
              <a:rPr lang="en-US" dirty="0"/>
              <a:t>Note: Old 10-3-7b was deleted</a:t>
            </a:r>
          </a:p>
        </p:txBody>
      </p:sp>
      <p:sp>
        <p:nvSpPr>
          <p:cNvPr id="95236" name="Slide Number Placeholder 3">
            <a:extLst>
              <a:ext uri="{FF2B5EF4-FFF2-40B4-BE49-F238E27FC236}">
                <a16:creationId xmlns:a16="http://schemas.microsoft.com/office/drawing/2014/main" id="{C9096766-A9E6-FC91-1F8E-10CA7C5143F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041324F-3390-4E00-B14F-A52B49EAA8A0}" type="slidenum">
              <a:rPr lang="en-US" altLang="en-US" smtClean="0"/>
              <a:pPr/>
              <a:t>55</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1A1B8FE0-97B8-CA49-DADD-5BB0B5CBFA5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03E58EE-A2A8-92A5-F709-FB266FC80186}"/>
              </a:ext>
            </a:extLst>
          </p:cNvPr>
          <p:cNvSpPr>
            <a:spLocks noGrp="1"/>
          </p:cNvSpPr>
          <p:nvPr>
            <p:ph type="body" idx="1"/>
          </p:nvPr>
        </p:nvSpPr>
        <p:spPr/>
        <p:txBody>
          <a:bodyPr/>
          <a:lstStyle/>
          <a:p>
            <a:pPr marL="171450" indent="-171450">
              <a:buFont typeface="Arial" panose="020B0604020202020204" pitchFamily="34" charset="0"/>
              <a:buChar char="•"/>
              <a:defRPr/>
            </a:pPr>
            <a:r>
              <a:rPr lang="en-US" dirty="0"/>
              <a:t>Lineups are due to the second referee no later than two minutes prior to the end of the timed prematch warmup (7-1-2a).</a:t>
            </a:r>
          </a:p>
          <a:p>
            <a:pPr marL="171450" indent="-171450">
              <a:buFont typeface="Arial" panose="020B0604020202020204" pitchFamily="34" charset="0"/>
              <a:buChar char="•"/>
              <a:defRPr/>
            </a:pPr>
            <a:endParaRPr lang="en-US" dirty="0"/>
          </a:p>
          <a:p>
            <a:pPr marL="171450" indent="-171450">
              <a:buFont typeface="Arial" panose="020B0604020202020204" pitchFamily="34" charset="0"/>
              <a:buChar char="•"/>
              <a:defRPr/>
            </a:pPr>
            <a:r>
              <a:rPr lang="en-US" dirty="0"/>
              <a:t>When a head coach submits a lineup after two minutes remain on the prematch clock, an unnecessary delay (administrative yellow card) is assessed at the start of set No. 1. </a:t>
            </a:r>
          </a:p>
          <a:p>
            <a:pPr>
              <a:defRPr/>
            </a:pPr>
            <a:endParaRPr lang="en-US" dirty="0"/>
          </a:p>
          <a:p>
            <a:pPr>
              <a:defRPr/>
            </a:pPr>
            <a:r>
              <a:rPr lang="en-US" sz="1800" b="1" dirty="0">
                <a:ea typeface="Times New Roman" panose="02020603050405020304" pitchFamily="18" charset="0"/>
              </a:rPr>
              <a:t>Rationale: </a:t>
            </a:r>
            <a:r>
              <a:rPr lang="en-US" sz="1800" dirty="0">
                <a:ea typeface="Times New Roman" panose="02020603050405020304" pitchFamily="18" charset="0"/>
              </a:rPr>
              <a:t>This change aligns the penalty for late lineup with that of a late roster. In addition, it lessons the severity of a late lineup by eliminating the automatic loss of rally/point penalty previously assessed. </a:t>
            </a:r>
            <a:endParaRPr lang="en-US" sz="1800" dirty="0">
              <a:latin typeface="Times New Roman" panose="02020603050405020304" pitchFamily="18" charset="0"/>
              <a:ea typeface="Times New Roman" panose="02020603050405020304" pitchFamily="18" charset="0"/>
            </a:endParaRPr>
          </a:p>
          <a:p>
            <a:pPr>
              <a:defRPr/>
            </a:pPr>
            <a:endParaRPr lang="en-US" dirty="0"/>
          </a:p>
        </p:txBody>
      </p:sp>
      <p:sp>
        <p:nvSpPr>
          <p:cNvPr id="47108" name="Slide Number Placeholder 3">
            <a:extLst>
              <a:ext uri="{FF2B5EF4-FFF2-40B4-BE49-F238E27FC236}">
                <a16:creationId xmlns:a16="http://schemas.microsoft.com/office/drawing/2014/main" id="{832DFE93-B1DA-8A31-7D96-63E314A667D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74987D8B-B780-4B5E-AE40-BD43F81817BF}" type="slidenum">
              <a:rPr lang="en-US" altLang="en-US" smtClean="0">
                <a:latin typeface="Arial" panose="020B0604020202020204" pitchFamily="34" charset="0"/>
              </a:rPr>
              <a:pPr>
                <a:spcBef>
                  <a:spcPct val="0"/>
                </a:spcBef>
              </a:pPr>
              <a:t>56</a:t>
            </a:fld>
            <a:endParaRPr lang="en-US" altLang="en-US">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E9BDD729-5A88-3DCF-D236-E4EC9EEFA6E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BCB7BAF8-3205-B9B2-3319-964D32A6A715}"/>
              </a:ext>
            </a:extLst>
          </p:cNvPr>
          <p:cNvSpPr>
            <a:spLocks noGrp="1"/>
          </p:cNvSpPr>
          <p:nvPr>
            <p:ph type="body" idx="1"/>
          </p:nvPr>
        </p:nvSpPr>
        <p:spPr/>
        <p:txBody>
          <a:bodyPr/>
          <a:lstStyle/>
          <a:p>
            <a:pPr marL="171450" indent="-171450">
              <a:buFont typeface="Arial" panose="020B0604020202020204" pitchFamily="34" charset="0"/>
              <a:buChar char="•"/>
              <a:defRPr/>
            </a:pPr>
            <a:r>
              <a:rPr lang="en-US" dirty="0"/>
              <a:t>If the head coach has not submitted the lineup by the end of the prematch warmup, a subsequent unnecessary delay (administrative red card) is assessed at the start of set No.1, which results in a loss of rally/point awarded to the opponent.</a:t>
            </a:r>
          </a:p>
          <a:p>
            <a:pPr marL="171450" indent="-171450">
              <a:buFont typeface="Arial" panose="020B0604020202020204" pitchFamily="34" charset="0"/>
              <a:buChar char="•"/>
              <a:defRPr/>
            </a:pPr>
            <a:endParaRPr lang="en-US" dirty="0"/>
          </a:p>
          <a:p>
            <a:pPr>
              <a:buFont typeface="Arial" panose="020B0604020202020204" pitchFamily="34" charset="0"/>
              <a:buNone/>
              <a:defRPr/>
            </a:pPr>
            <a:endParaRPr lang="en-US" dirty="0"/>
          </a:p>
          <a:p>
            <a:pPr>
              <a:buFont typeface="Arial" panose="020B0604020202020204" pitchFamily="34" charset="0"/>
              <a:buNone/>
              <a:defRPr/>
            </a:pPr>
            <a:r>
              <a:rPr lang="en-US" b="1" dirty="0"/>
              <a:t>Rationale: </a:t>
            </a:r>
            <a:r>
              <a:rPr lang="en-US" dirty="0"/>
              <a:t>This change allows for an appropriate penalty escalation. </a:t>
            </a:r>
          </a:p>
          <a:p>
            <a:pPr>
              <a:defRPr/>
            </a:pPr>
            <a:endParaRPr lang="en-US" dirty="0"/>
          </a:p>
        </p:txBody>
      </p:sp>
      <p:sp>
        <p:nvSpPr>
          <p:cNvPr id="49156" name="Slide Number Placeholder 3">
            <a:extLst>
              <a:ext uri="{FF2B5EF4-FFF2-40B4-BE49-F238E27FC236}">
                <a16:creationId xmlns:a16="http://schemas.microsoft.com/office/drawing/2014/main" id="{CF4869E2-FF88-E8A2-5187-8FE8A7E7AE0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0C42BBB-CAA9-406B-8138-8AEE89E220F4}" type="slidenum">
              <a:rPr lang="en-US" altLang="en-US" smtClean="0">
                <a:latin typeface="Arial" panose="020B0604020202020204" pitchFamily="34" charset="0"/>
              </a:rPr>
              <a:pPr>
                <a:spcBef>
                  <a:spcPct val="0"/>
                </a:spcBef>
              </a:pPr>
              <a:t>57</a:t>
            </a:fld>
            <a:endParaRPr lang="en-US" altLang="en-US">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a:extLst>
              <a:ext uri="{FF2B5EF4-FFF2-40B4-BE49-F238E27FC236}">
                <a16:creationId xmlns:a16="http://schemas.microsoft.com/office/drawing/2014/main" id="{F1D74AFA-39C8-259C-EF5A-FED8538040C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0EB022F-7B46-694C-6A09-60723545FEA9}"/>
              </a:ext>
            </a:extLst>
          </p:cNvPr>
          <p:cNvSpPr>
            <a:spLocks noGrp="1"/>
          </p:cNvSpPr>
          <p:nvPr>
            <p:ph type="body" idx="1"/>
          </p:nvPr>
        </p:nvSpPr>
        <p:spPr/>
        <p:txBody>
          <a:bodyPr/>
          <a:lstStyle/>
          <a:p>
            <a:pPr marL="171450" indent="-171450">
              <a:buFont typeface="Arial" panose="020B0604020202020204" pitchFamily="34" charset="0"/>
              <a:buChar char="•"/>
              <a:defRPr/>
            </a:pPr>
            <a:r>
              <a:rPr lang="en-US" dirty="0"/>
              <a:t>If a clerical error is made on the lineup by listing a libero number that no team member is wearing, the error shall be corrected without penalty. </a:t>
            </a:r>
          </a:p>
          <a:p>
            <a:pPr>
              <a:buFont typeface="Arial" panose="020B0604020202020204" pitchFamily="34" charset="0"/>
              <a:buNone/>
              <a:defRPr/>
            </a:pPr>
            <a:endParaRPr lang="en-US" dirty="0"/>
          </a:p>
          <a:p>
            <a:pPr>
              <a:buFont typeface="Arial" panose="020B0604020202020204" pitchFamily="34" charset="0"/>
              <a:buNone/>
              <a:defRPr/>
            </a:pPr>
            <a:r>
              <a:rPr lang="en-US" b="1" dirty="0"/>
              <a:t>Rationale: </a:t>
            </a:r>
            <a:r>
              <a:rPr lang="en-US" dirty="0"/>
              <a:t>Creates consistency in allowing the correction of a clerical error (listing a number that no team member is wearing) on the lineup for a starting position and the libero position.</a:t>
            </a:r>
          </a:p>
          <a:p>
            <a:pPr>
              <a:defRPr/>
            </a:pPr>
            <a:endParaRPr lang="en-US" dirty="0"/>
          </a:p>
        </p:txBody>
      </p:sp>
      <p:sp>
        <p:nvSpPr>
          <p:cNvPr id="97284" name="Slide Number Placeholder 3">
            <a:extLst>
              <a:ext uri="{FF2B5EF4-FFF2-40B4-BE49-F238E27FC236}">
                <a16:creationId xmlns:a16="http://schemas.microsoft.com/office/drawing/2014/main" id="{546669DA-9343-7ADD-F4B8-A8064790898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37DC6E5-553B-446F-9146-634B2C19F997}" type="slidenum">
              <a:rPr lang="en-US" altLang="en-US" smtClean="0"/>
              <a:pPr/>
              <a:t>58</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A new Coaching Zone has been established to clearly identify the area in which coaches are allowed to stand.</a:t>
            </a:r>
          </a:p>
          <a:p>
            <a:pPr marL="171450" indent="-171450">
              <a:spcBef>
                <a:spcPts val="0"/>
              </a:spcBef>
              <a:spcAft>
                <a:spcPts val="0"/>
              </a:spcAft>
              <a:buFont typeface="Arial" panose="020B0604020202020204" pitchFamily="34" charset="0"/>
              <a:buChar char="•"/>
            </a:pPr>
            <a:r>
              <a:rPr lang="en-US" sz="1200" dirty="0">
                <a:latin typeface="Calibri" panose="020F0502020204030204" pitchFamily="34" charset="0"/>
                <a:ea typeface="Times New Roman" panose="02020603050405020304" pitchFamily="18" charset="0"/>
              </a:rPr>
              <a:t>This area is defined by the libero replacement zone extending beyond the end line and sideline extended.</a:t>
            </a:r>
          </a:p>
          <a:p>
            <a:pPr marL="17145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Head coaches must maintain a distance of at least 6 feet</a:t>
            </a:r>
            <a:r>
              <a:rPr lang="en-US" sz="1200" dirty="0">
                <a:latin typeface="Calibri" panose="020F0502020204030204" pitchFamily="34" charset="0"/>
                <a:ea typeface="Times New Roman" panose="02020603050405020304" pitchFamily="18" charset="0"/>
              </a:rPr>
              <a:t> from the sideline during live-ball situations (</a:t>
            </a:r>
            <a:r>
              <a:rPr lang="en-US" sz="1200" dirty="0" err="1">
                <a:latin typeface="Calibri" panose="020F0502020204030204" pitchFamily="34" charset="0"/>
                <a:ea typeface="Times New Roman" panose="02020603050405020304" pitchFamily="18" charset="0"/>
              </a:rPr>
              <a:t>MechaniGram</a:t>
            </a:r>
            <a:r>
              <a:rPr lang="en-US" sz="1200" dirty="0">
                <a:latin typeface="Calibri" panose="020F0502020204030204" pitchFamily="34" charset="0"/>
                <a:ea typeface="Times New Roman" panose="02020603050405020304" pitchFamily="18" charset="0"/>
              </a:rPr>
              <a:t> A) and may approach the sideline during dead-ball situations (</a:t>
            </a:r>
            <a:r>
              <a:rPr lang="en-US" sz="1200" dirty="0" err="1">
                <a:latin typeface="Calibri" panose="020F0502020204030204" pitchFamily="34" charset="0"/>
                <a:ea typeface="Times New Roman" panose="02020603050405020304" pitchFamily="18" charset="0"/>
              </a:rPr>
              <a:t>MechaniGram</a:t>
            </a:r>
            <a:r>
              <a:rPr lang="en-US" sz="1200" dirty="0">
                <a:latin typeface="Calibri" panose="020F0502020204030204" pitchFamily="34" charset="0"/>
                <a:ea typeface="Times New Roman" panose="02020603050405020304" pitchFamily="18" charset="0"/>
              </a:rPr>
              <a:t> B).</a:t>
            </a:r>
            <a:endParaRPr lang="en-US" sz="1200" dirty="0">
              <a:effectLst/>
              <a:latin typeface="Times New Roman" panose="02020603050405020304" pitchFamily="18"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dirty="0">
              <a:solidFill>
                <a:srgbClr val="000000"/>
              </a:solidFill>
              <a:effectLst/>
              <a:latin typeface="+mn-lt"/>
              <a:ea typeface="Arial" panose="020B0604020202020204"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solidFill>
                  <a:srgbClr val="000000"/>
                </a:solidFill>
                <a:effectLst/>
                <a:latin typeface="+mn-lt"/>
                <a:ea typeface="Arial" panose="020B0604020202020204" pitchFamily="34" charset="0"/>
              </a:rPr>
              <a:t>Rationale: </a:t>
            </a:r>
            <a:r>
              <a:rPr lang="en-US" sz="1800" dirty="0">
                <a:solidFill>
                  <a:srgbClr val="000000"/>
                </a:solidFill>
                <a:effectLst/>
                <a:latin typeface="Calibri" panose="020F0502020204030204" pitchFamily="34" charset="0"/>
                <a:ea typeface="Arial" panose="020B0604020202020204" pitchFamily="34" charset="0"/>
              </a:rPr>
              <a:t>Defines and clarifies the area in which coaches may stand.</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1085069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B754E07-0706-42B8-87C3-0B49D95B440B}" type="slidenum">
              <a:rPr lang="en-US" altLang="en-US" smtClean="0"/>
              <a:pPr>
                <a:defRPr/>
              </a:pPr>
              <a:t>59</a:t>
            </a:fld>
            <a:endParaRPr lang="en-US" altLang="en-US"/>
          </a:p>
        </p:txBody>
      </p:sp>
    </p:spTree>
    <p:extLst>
      <p:ext uri="{BB962C8B-B14F-4D97-AF65-F5344CB8AC3E}">
        <p14:creationId xmlns:p14="http://schemas.microsoft.com/office/powerpoint/2010/main" val="18685868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22E94F2E-6977-3580-41E9-DA9B570471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D0593FCF-6CEC-0009-FBB9-26E358743278}"/>
              </a:ext>
            </a:extLst>
          </p:cNvPr>
          <p:cNvSpPr>
            <a:spLocks noGrp="1"/>
          </p:cNvSpPr>
          <p:nvPr>
            <p:ph type="body" idx="1"/>
          </p:nvPr>
        </p:nvSpPr>
        <p:spPr/>
        <p:txBody>
          <a:bodyPr/>
          <a:lstStyle/>
          <a:p>
            <a:pPr marL="285750" indent="-285750">
              <a:buFont typeface="Wingdings" panose="05000000000000000000" pitchFamily="2" charset="2"/>
              <a:buChar char="§"/>
              <a:defRPr/>
            </a:pPr>
            <a:r>
              <a:rPr lang="en-US" dirty="0"/>
              <a:t>Line judges provided by schools….Those NOT provided by your local association…..TRAIN them and PLEASE supply flags.</a:t>
            </a:r>
          </a:p>
          <a:p>
            <a:pPr marL="285750" indent="-285750">
              <a:buFont typeface="Wingdings" panose="05000000000000000000" pitchFamily="2" charset="2"/>
              <a:buChar char="§"/>
              <a:defRPr/>
            </a:pPr>
            <a:r>
              <a:rPr lang="en-US" dirty="0"/>
              <a:t>Explain that a server cannot contact the end line while contacting the ball for serve;</a:t>
            </a:r>
          </a:p>
          <a:p>
            <a:pPr marL="285750" indent="-285750">
              <a:buFont typeface="Wingdings" panose="05000000000000000000" pitchFamily="2" charset="2"/>
              <a:buChar char="§"/>
              <a:defRPr/>
            </a:pPr>
            <a:r>
              <a:rPr lang="en-US" dirty="0"/>
              <a:t>Define their two lines of responsibility (end line and sideline) on their court and the other court; </a:t>
            </a:r>
            <a:r>
              <a:rPr lang="en-US" b="1" dirty="0"/>
              <a:t>[sideline extends into the other court]</a:t>
            </a:r>
          </a:p>
          <a:p>
            <a:pPr marL="285750" indent="-285750">
              <a:buFont typeface="Wingdings" panose="05000000000000000000" pitchFamily="2" charset="2"/>
              <a:buChar char="§"/>
              <a:defRPr/>
            </a:pPr>
            <a:r>
              <a:rPr lang="en-US" dirty="0"/>
              <a:t>Remind them that a ball that lands on the line is in;</a:t>
            </a:r>
          </a:p>
          <a:p>
            <a:pPr marL="285750" indent="-285750">
              <a:buFont typeface="Wingdings" panose="05000000000000000000" pitchFamily="2" charset="2"/>
              <a:buChar char="§"/>
              <a:defRPr/>
            </a:pPr>
            <a:r>
              <a:rPr lang="en-US" dirty="0"/>
              <a:t>Remind them that out also includes a ball contacting either antenna or if the entire ball goes outside either of the antenna (the antenna extends above the ceiling to infinity) </a:t>
            </a:r>
            <a:r>
              <a:rPr lang="en-US" b="1" dirty="0"/>
              <a:t>so if the ball would have touched the antenna or gone outside the antenna if it extended to the ceiling then the ball would be “out”</a:t>
            </a:r>
            <a:r>
              <a:rPr lang="en-US" dirty="0"/>
              <a:t>;</a:t>
            </a:r>
          </a:p>
          <a:p>
            <a:pPr marL="285750" indent="-285750">
              <a:buFont typeface="Wingdings" panose="05000000000000000000" pitchFamily="2" charset="2"/>
              <a:buChar char="§"/>
              <a:defRPr/>
            </a:pPr>
            <a:r>
              <a:rPr lang="en-US" dirty="0"/>
              <a:t>Briefly explain the touch signal and that it is only needed at the end of a play;</a:t>
            </a:r>
          </a:p>
          <a:p>
            <a:pPr marL="285750" indent="-285750">
              <a:buFont typeface="Wingdings" panose="05000000000000000000" pitchFamily="2" charset="2"/>
              <a:buChar char="§"/>
              <a:defRPr/>
            </a:pPr>
            <a:r>
              <a:rPr lang="en-US" dirty="0"/>
              <a:t>Demonstrate each signal as you review.</a:t>
            </a:r>
          </a:p>
          <a:p>
            <a:pPr marL="285750" indent="-285750">
              <a:buFont typeface="Wingdings" panose="05000000000000000000" pitchFamily="2" charset="2"/>
              <a:buChar char="§"/>
              <a:defRPr/>
            </a:pPr>
            <a:r>
              <a:rPr lang="en-US" b="1" dirty="0"/>
              <a:t>Have each LJ demonstrate the signal and make corrections as needed.</a:t>
            </a:r>
          </a:p>
          <a:p>
            <a:pPr>
              <a:defRPr/>
            </a:pPr>
            <a:endParaRPr lang="en-US" dirty="0"/>
          </a:p>
        </p:txBody>
      </p:sp>
      <p:sp>
        <p:nvSpPr>
          <p:cNvPr id="65540" name="Slide Number Placeholder 3">
            <a:extLst>
              <a:ext uri="{FF2B5EF4-FFF2-40B4-BE49-F238E27FC236}">
                <a16:creationId xmlns:a16="http://schemas.microsoft.com/office/drawing/2014/main" id="{7869F37A-D84B-B176-9DFA-D94031F92ED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E23EB4F-17CB-4DF2-AF01-858FABFD471F}" type="slidenum">
              <a:rPr lang="en-US" altLang="en-US" smtClean="0">
                <a:latin typeface="Arial" panose="020B0604020202020204" pitchFamily="34" charset="0"/>
              </a:rPr>
              <a:pPr>
                <a:spcBef>
                  <a:spcPct val="0"/>
                </a:spcBef>
              </a:pPr>
              <a:t>60</a:t>
            </a:fld>
            <a:endParaRPr lang="en-US" altLang="en-US">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09CBEEC1-D6D5-BF73-9BB7-089F0341B67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a:extLst>
              <a:ext uri="{FF2B5EF4-FFF2-40B4-BE49-F238E27FC236}">
                <a16:creationId xmlns:a16="http://schemas.microsoft.com/office/drawing/2014/main" id="{04E3C6EC-5827-EB5E-96A2-BE17A9715A1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eaLnBrk="1" hangingPunct="1">
              <a:buFontTx/>
              <a:buChar char="•"/>
            </a:pPr>
            <a:r>
              <a:rPr lang="en-US" altLang="en-US"/>
              <a:t>The attack line </a:t>
            </a:r>
            <a:r>
              <a:rPr lang="en-US" altLang="en-US" b="1">
                <a:solidFill>
                  <a:schemeClr val="accent2"/>
                </a:solidFill>
              </a:rPr>
              <a:t>shall be solid and of one clearly visible color</a:t>
            </a:r>
            <a:r>
              <a:rPr lang="en-US" altLang="en-US" b="1"/>
              <a:t> </a:t>
            </a:r>
            <a:r>
              <a:rPr lang="en-US" altLang="en-US"/>
              <a:t>regardless of whether or not there is a logo on the court.  This ensures visibility to determine legal player action. </a:t>
            </a:r>
          </a:p>
          <a:p>
            <a:pPr marL="171450" indent="-171450" eaLnBrk="1" hangingPunct="1">
              <a:buFontTx/>
              <a:buChar char="•"/>
            </a:pPr>
            <a:endParaRPr lang="en-US" altLang="en-US"/>
          </a:p>
        </p:txBody>
      </p:sp>
      <p:sp>
        <p:nvSpPr>
          <p:cNvPr id="114692" name="Slide Number Placeholder 3">
            <a:extLst>
              <a:ext uri="{FF2B5EF4-FFF2-40B4-BE49-F238E27FC236}">
                <a16:creationId xmlns:a16="http://schemas.microsoft.com/office/drawing/2014/main" id="{CA80334F-A49A-755C-A591-47AEFC06B8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82A6A6F-5BFE-47DF-B9F9-1548B3D55212}" type="slidenum">
              <a:rPr lang="en-US" altLang="en-US" smtClean="0"/>
              <a:pPr/>
              <a:t>61</a:t>
            </a:fld>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BC4A0B35-8E68-B671-40DC-B1B874E218E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3" name="Notes Placeholder 2">
            <a:extLst>
              <a:ext uri="{FF2B5EF4-FFF2-40B4-BE49-F238E27FC236}">
                <a16:creationId xmlns:a16="http://schemas.microsoft.com/office/drawing/2014/main" id="{30CB915C-903A-8C00-3519-AA56E15E84C7}"/>
              </a:ext>
            </a:extLst>
          </p:cNvPr>
          <p:cNvSpPr>
            <a:spLocks noGrp="1" noChangeArrowheads="1"/>
          </p:cNvSpPr>
          <p:nvPr>
            <p:ph type="body" idx="1"/>
          </p:nvPr>
        </p:nvSpPr>
        <p:spPr bwMode="auto"/>
        <p:txBody>
          <a:bodyPr wrap="square" numCol="1" anchor="t" anchorCtr="0" compatLnSpc="1">
            <a:prstTxWarp prst="textNoShape">
              <a:avLst/>
            </a:prstTxWarp>
          </a:bodyPr>
          <a:lstStyle/>
          <a:p>
            <a:pPr marL="171450" indent="-171450" eaLnBrk="1" hangingPunct="1">
              <a:buFont typeface="Arial" panose="020B0604020202020204" pitchFamily="34" charset="0"/>
              <a:buChar char="•"/>
              <a:defRPr/>
            </a:pPr>
            <a:r>
              <a:rPr lang="en-US" altLang="en-US" dirty="0"/>
              <a:t>The boundary lines of the court are strongly recommended to be one clearly visible color </a:t>
            </a:r>
            <a:r>
              <a:rPr lang="en-US" altLang="en-US" u="sng" dirty="0"/>
              <a:t>contrasting to the color of the floor</a:t>
            </a:r>
            <a:r>
              <a:rPr lang="en-US" altLang="en-US" dirty="0"/>
              <a:t>.  A shadow-bordered line may be used for only the center line.</a:t>
            </a:r>
          </a:p>
          <a:p>
            <a:pPr marL="171450" indent="-171450" eaLnBrk="1" hangingPunct="1">
              <a:buFont typeface="Arial" panose="020B0604020202020204" pitchFamily="34" charset="0"/>
              <a:buChar char="•"/>
              <a:defRPr/>
            </a:pPr>
            <a:r>
              <a:rPr lang="en-US" altLang="en-US" b="1" dirty="0"/>
              <a:t>Center lines are required – they are NOT optional. Please make sure your courts have center lines- even for tournaments.</a:t>
            </a:r>
          </a:p>
          <a:p>
            <a:pPr eaLnBrk="1" hangingPunct="1">
              <a:defRPr/>
            </a:pPr>
            <a:endParaRPr lang="en-US" altLang="en-US" dirty="0"/>
          </a:p>
        </p:txBody>
      </p:sp>
      <p:sp>
        <p:nvSpPr>
          <p:cNvPr id="116740" name="Slide Number Placeholder 3">
            <a:extLst>
              <a:ext uri="{FF2B5EF4-FFF2-40B4-BE49-F238E27FC236}">
                <a16:creationId xmlns:a16="http://schemas.microsoft.com/office/drawing/2014/main" id="{226B04B9-AAB4-7C88-D16D-17E1BEB2C7A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4D2A340-A4FC-462E-8984-C8A7AD2682A5}" type="slidenum">
              <a:rPr lang="en-US" altLang="en-US" smtClean="0"/>
              <a:pPr/>
              <a:t>62</a:t>
            </a:fld>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B754E07-0706-42B8-87C3-0B49D95B440B}" type="slidenum">
              <a:rPr lang="en-US" altLang="en-US" smtClean="0"/>
              <a:pPr>
                <a:defRPr/>
              </a:pPr>
              <a:t>63</a:t>
            </a:fld>
            <a:endParaRPr lang="en-US" altLang="en-US"/>
          </a:p>
        </p:txBody>
      </p:sp>
    </p:spTree>
    <p:extLst>
      <p:ext uri="{BB962C8B-B14F-4D97-AF65-F5344CB8AC3E}">
        <p14:creationId xmlns:p14="http://schemas.microsoft.com/office/powerpoint/2010/main" val="351641074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B754E07-0706-42B8-87C3-0B49D95B440B}" type="slidenum">
              <a:rPr lang="en-US" altLang="en-US" smtClean="0"/>
              <a:pPr>
                <a:defRPr/>
              </a:pPr>
              <a:t>64</a:t>
            </a:fld>
            <a:endParaRPr lang="en-US" altLang="en-US"/>
          </a:p>
        </p:txBody>
      </p:sp>
    </p:spTree>
    <p:extLst>
      <p:ext uri="{BB962C8B-B14F-4D97-AF65-F5344CB8AC3E}">
        <p14:creationId xmlns:p14="http://schemas.microsoft.com/office/powerpoint/2010/main" val="416951421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B754E07-0706-42B8-87C3-0B49D95B440B}" type="slidenum">
              <a:rPr lang="en-US" altLang="en-US" smtClean="0"/>
              <a:pPr>
                <a:defRPr/>
              </a:pPr>
              <a:t>65</a:t>
            </a:fld>
            <a:endParaRPr lang="en-US" altLang="en-US"/>
          </a:p>
        </p:txBody>
      </p:sp>
    </p:spTree>
    <p:extLst>
      <p:ext uri="{BB962C8B-B14F-4D97-AF65-F5344CB8AC3E}">
        <p14:creationId xmlns:p14="http://schemas.microsoft.com/office/powerpoint/2010/main" val="40025931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B754E07-0706-42B8-87C3-0B49D95B440B}" type="slidenum">
              <a:rPr lang="en-US" altLang="en-US" smtClean="0"/>
              <a:pPr>
                <a:defRPr/>
              </a:pPr>
              <a:t>66</a:t>
            </a:fld>
            <a:endParaRPr lang="en-US" altLang="en-US"/>
          </a:p>
        </p:txBody>
      </p:sp>
    </p:spTree>
    <p:extLst>
      <p:ext uri="{BB962C8B-B14F-4D97-AF65-F5344CB8AC3E}">
        <p14:creationId xmlns:p14="http://schemas.microsoft.com/office/powerpoint/2010/main" val="1448155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mn-lt"/>
              </a:rPr>
              <a:t>Small, secured stud or post jewelry may be worn above the chin.</a:t>
            </a:r>
          </a:p>
          <a:p>
            <a:pPr marL="285750" indent="-285750">
              <a:buFont typeface="Arial" panose="020B0604020202020204" pitchFamily="34" charset="0"/>
              <a:buChar char="•"/>
            </a:pPr>
            <a:r>
              <a:rPr lang="en-US" sz="1200" dirty="0">
                <a:latin typeface="+mn-lt"/>
              </a:rPr>
              <a:t>No jewelry is permitted below the chin.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dirty="0">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mn-lt"/>
                <a:ea typeface="Times New Roman" panose="02020603050405020304" pitchFamily="18" charset="0"/>
              </a:rPr>
              <a:t>Rationale: </a:t>
            </a:r>
            <a:r>
              <a:rPr lang="en-US" sz="1800" dirty="0">
                <a:solidFill>
                  <a:srgbClr val="000000"/>
                </a:solidFill>
                <a:effectLst/>
                <a:latin typeface="Calibri" panose="020F0502020204030204" pitchFamily="34" charset="0"/>
                <a:ea typeface="Arial" panose="020B0604020202020204" pitchFamily="34" charset="0"/>
              </a:rPr>
              <a:t>Allows limited use of jewelry above the chin keeping with current trends of other NFHS and volleyball rules codes.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42649256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mn-lt"/>
              </a:rPr>
              <a:t>Small, secured stud or post jewelry may be worn above the chin.</a:t>
            </a:r>
          </a:p>
          <a:p>
            <a:pPr marL="285750" indent="-285750">
              <a:buFont typeface="Arial" panose="020B0604020202020204" pitchFamily="34" charset="0"/>
              <a:buChar char="•"/>
            </a:pPr>
            <a:r>
              <a:rPr lang="en-US" sz="1200" dirty="0">
                <a:latin typeface="+mn-lt"/>
              </a:rPr>
              <a:t>No jewelry is permitted below the chin.</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dirty="0">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mn-lt"/>
                <a:ea typeface="Times New Roman" panose="02020603050405020304" pitchFamily="18" charset="0"/>
              </a:rPr>
              <a:t>Rationale: </a:t>
            </a:r>
            <a:r>
              <a:rPr lang="en-US" sz="1800" dirty="0">
                <a:solidFill>
                  <a:srgbClr val="000000"/>
                </a:solidFill>
                <a:effectLst/>
                <a:latin typeface="Calibri" panose="020F0502020204030204" pitchFamily="34" charset="0"/>
                <a:ea typeface="Arial" panose="020B0604020202020204" pitchFamily="34" charset="0"/>
              </a:rPr>
              <a:t>Allows limited use of jewelry above the chin keeping with current trends of other NFHS and volleyball rules codes.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1853193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String bracelets, commemorative bracelets and body jewelry are considered jewelry and are not permitted.</a:t>
            </a:r>
          </a:p>
          <a:p>
            <a:pPr marL="171450" indent="-171450">
              <a:buFont typeface="Arial" panose="020B0604020202020204" pitchFamily="34" charset="0"/>
              <a:buChar char="•"/>
            </a:pPr>
            <a:r>
              <a:rPr lang="en-US" dirty="0"/>
              <a:t>Taping over jewelry is not permitted.</a:t>
            </a:r>
          </a:p>
          <a:p>
            <a:pPr marL="628650" lvl="1" indent="-171450">
              <a:buFont typeface="Arial" panose="020B0604020202020204" pitchFamily="34" charset="0"/>
              <a:buChar char="•"/>
            </a:pPr>
            <a:r>
              <a:rPr lang="en-US" dirty="0"/>
              <a:t>Exceptions remain for religious and medical alert medals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000" b="1" dirty="0">
              <a:effectLst/>
              <a:latin typeface="+mn-lt"/>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000" b="1" dirty="0">
                <a:effectLst/>
                <a:latin typeface="+mn-lt"/>
                <a:ea typeface="Times New Roman" panose="02020603050405020304" pitchFamily="18" charset="0"/>
              </a:rPr>
              <a:t>Rationale: </a:t>
            </a:r>
            <a:r>
              <a:rPr lang="en-US" sz="1200" dirty="0">
                <a:solidFill>
                  <a:srgbClr val="000000"/>
                </a:solidFill>
                <a:effectLst/>
                <a:latin typeface="Calibri" panose="020F0502020204030204" pitchFamily="34" charset="0"/>
                <a:ea typeface="Arial" panose="020B0604020202020204" pitchFamily="34" charset="0"/>
              </a:rPr>
              <a:t>Allows limited use of jewelry above the chin keeping with current trends of other NFHS and volleyball rules codes.</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66CE19-52FC-412B-A3FC-C4B1E62DF80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6844602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200" dirty="0">
                <a:latin typeface="+mn-lt"/>
              </a:rPr>
              <a:t>Numbers with a leading zero (01, 02, 03, etc.) will be non-compliant beginning in 2028.</a:t>
            </a:r>
          </a:p>
          <a:p>
            <a:pPr marL="285750" indent="-285750">
              <a:buFont typeface="Arial" panose="020B0604020202020204" pitchFamily="34" charset="0"/>
              <a:buChar char="•"/>
            </a:pPr>
            <a:r>
              <a:rPr lang="en-US" sz="1200" dirty="0">
                <a:latin typeface="+mn-lt"/>
              </a:rPr>
              <a:t>Legal uniforms must be numbered 0-99.</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sz="1200" b="1" dirty="0">
              <a:effectLst/>
              <a:latin typeface="Calibri" panose="020F0502020204030204" pitchFamily="34" charset="0"/>
              <a:ea typeface="Times New Roman"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dirty="0">
                <a:effectLst/>
                <a:latin typeface="Calibri" panose="020F0502020204030204" pitchFamily="34" charset="0"/>
                <a:ea typeface="Times New Roman" panose="02020603050405020304" pitchFamily="18" charset="0"/>
              </a:rPr>
              <a:t>Rationale: </a:t>
            </a:r>
            <a:r>
              <a:rPr lang="en-US" sz="1800" dirty="0">
                <a:solidFill>
                  <a:srgbClr val="000000"/>
                </a:solidFill>
                <a:effectLst/>
                <a:latin typeface="Calibri" panose="020F0502020204030204" pitchFamily="34" charset="0"/>
                <a:ea typeface="Arial" panose="020B0604020202020204" pitchFamily="34" charset="0"/>
              </a:rPr>
              <a:t>Clarifies legal numbers and eliminates confusion when signaling while aligning with other rules codes.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5592067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hyperlink" Target="mailto:dwhitfield@nfhs.org"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hyperlink" Target="mailto:dwhitfield@nfhs.org" TargetMode="Externa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Students.jpg">
            <a:extLst>
              <a:ext uri="{FF2B5EF4-FFF2-40B4-BE49-F238E27FC236}">
                <a16:creationId xmlns:a16="http://schemas.microsoft.com/office/drawing/2014/main" id="{18ED161E-CE35-8BA3-7285-B2B040D15A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t="1465" b="23846"/>
          <a:stretch>
            <a:fillRect/>
          </a:stretch>
        </p:blipFill>
        <p:spPr bwMode="auto">
          <a:xfrm>
            <a:off x="0" y="-34925"/>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52D8B91-EAEF-AF18-7456-4D93FC86213F}"/>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8D3C5BC1-A8A0-F909-4045-BA4A3B0054F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ectangle 6">
            <a:extLst>
              <a:ext uri="{FF2B5EF4-FFF2-40B4-BE49-F238E27FC236}">
                <a16:creationId xmlns:a16="http://schemas.microsoft.com/office/drawing/2014/main" id="{7D489A52-DA7E-2E0F-69B2-E296E822BAB6}"/>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7">
            <a:extLst>
              <a:ext uri="{FF2B5EF4-FFF2-40B4-BE49-F238E27FC236}">
                <a16:creationId xmlns:a16="http://schemas.microsoft.com/office/drawing/2014/main" id="{310AC2E1-5097-799B-4764-115D8E022F81}"/>
              </a:ext>
            </a:extLst>
          </p:cNvPr>
          <p:cNvSpPr txBox="1">
            <a:spLocks noChangeArrowheads="1"/>
          </p:cNvSpPr>
          <p:nvPr/>
        </p:nvSpPr>
        <p:spPr bwMode="auto">
          <a:xfrm>
            <a:off x="428625" y="4646613"/>
            <a:ext cx="1830388" cy="430212"/>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1100" dirty="0">
                <a:solidFill>
                  <a:srgbClr val="00205B"/>
                </a:solidFill>
                <a:latin typeface="Calibri" panose="020F0502020204030204" pitchFamily="34" charset="0"/>
              </a:rPr>
              <a:t>National Federation of State </a:t>
            </a:r>
          </a:p>
          <a:p>
            <a:pPr algn="ctr" eaLnBrk="1" hangingPunct="1">
              <a:defRPr/>
            </a:pPr>
            <a:r>
              <a:rPr lang="en-US" altLang="en-US" sz="1100" dirty="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7511EFF9-527E-58B6-2680-2CF4A0E98E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871727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DC7A7775-9523-358C-C06F-F528B70C415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4288"/>
            <a:ext cx="12192000" cy="440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3FFA9D72-93D6-EC8F-6069-C08AFC78645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C0E7D5B1-0ACD-65AD-C823-C32A766D35E5}"/>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21" descr="A close up of a sign&#10;&#10;Description automatically generated">
            <a:extLst>
              <a:ext uri="{FF2B5EF4-FFF2-40B4-BE49-F238E27FC236}">
                <a16:creationId xmlns:a16="http://schemas.microsoft.com/office/drawing/2014/main" id="{843B7D0F-F0A4-F26F-14A5-BA5954EBA2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2" descr="A picture containing logo&#10;&#10;Description automatically generated">
            <a:extLst>
              <a:ext uri="{FF2B5EF4-FFF2-40B4-BE49-F238E27FC236}">
                <a16:creationId xmlns:a16="http://schemas.microsoft.com/office/drawing/2014/main" id="{F315B969-6A87-F168-623C-1653DCE5F721}"/>
              </a:ext>
            </a:extLst>
          </p:cNvPr>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6196013"/>
            <a:ext cx="27432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189234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3B691DF-029B-E5D1-2476-93D3FB5F5616}"/>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1" descr="Slide18.png">
            <a:extLst>
              <a:ext uri="{FF2B5EF4-FFF2-40B4-BE49-F238E27FC236}">
                <a16:creationId xmlns:a16="http://schemas.microsoft.com/office/drawing/2014/main" id="{4D21520A-561C-5FCF-6573-C06B522B8156}"/>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733A1B6-0C5B-9447-55F9-5D3D94F481E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21" descr="NFHS Network_FC_RGB_Transparent@300.png">
            <a:extLst>
              <a:ext uri="{FF2B5EF4-FFF2-40B4-BE49-F238E27FC236}">
                <a16:creationId xmlns:a16="http://schemas.microsoft.com/office/drawing/2014/main" id="{FE9B85EA-B349-91E5-5E6C-8336885ECF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4165199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7F906-5717-21AC-4ADC-D4713875225C}"/>
              </a:ext>
            </a:extLst>
          </p:cNvPr>
          <p:cNvSpPr>
            <a:spLocks noGrp="1"/>
          </p:cNvSpPr>
          <p:nvPr>
            <p:ph type="dt" sz="half" idx="10"/>
          </p:nvPr>
        </p:nvSpPr>
        <p:spPr/>
        <p:txBody>
          <a:bodyPr/>
          <a:lstStyle>
            <a:lvl1pPr>
              <a:defRPr/>
            </a:lvl1pPr>
          </a:lstStyle>
          <a:p>
            <a:pPr>
              <a:defRPr/>
            </a:pPr>
            <a:fld id="{B3AD72C7-C9ED-4170-9690-FEFB542E5D06}" type="datetimeFigureOut">
              <a:rPr lang="en-US"/>
              <a:pPr>
                <a:defRPr/>
              </a:pPr>
              <a:t>8/2/2023</a:t>
            </a:fld>
            <a:endParaRPr lang="en-US" dirty="0"/>
          </a:p>
        </p:txBody>
      </p:sp>
      <p:sp>
        <p:nvSpPr>
          <p:cNvPr id="6" name="Footer Placeholder 5">
            <a:extLst>
              <a:ext uri="{FF2B5EF4-FFF2-40B4-BE49-F238E27FC236}">
                <a16:creationId xmlns:a16="http://schemas.microsoft.com/office/drawing/2014/main" id="{529A8BC0-B1D1-9B84-271C-3F5E66D828A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077EF2C6-3DEB-8D6B-27F7-D622D5080B06}"/>
              </a:ext>
            </a:extLst>
          </p:cNvPr>
          <p:cNvSpPr>
            <a:spLocks noGrp="1"/>
          </p:cNvSpPr>
          <p:nvPr>
            <p:ph type="sldNum" sz="quarter" idx="12"/>
          </p:nvPr>
        </p:nvSpPr>
        <p:spPr/>
        <p:txBody>
          <a:bodyPr/>
          <a:lstStyle>
            <a:lvl1pPr>
              <a:defRPr/>
            </a:lvl1pPr>
          </a:lstStyle>
          <a:p>
            <a:pPr>
              <a:defRPr/>
            </a:pPr>
            <a:fld id="{A5BBF433-40B2-4E1F-9D7F-AD165120AB84}" type="slidenum">
              <a:rPr lang="en-US" altLang="en-US"/>
              <a:pPr>
                <a:defRPr/>
              </a:pPr>
              <a:t>‹#›</a:t>
            </a:fld>
            <a:endParaRPr lang="en-US" altLang="en-US"/>
          </a:p>
        </p:txBody>
      </p:sp>
    </p:spTree>
    <p:extLst>
      <p:ext uri="{BB962C8B-B14F-4D97-AF65-F5344CB8AC3E}">
        <p14:creationId xmlns:p14="http://schemas.microsoft.com/office/powerpoint/2010/main" val="41920775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997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4" name="Picture 16" descr="Students.jpg">
            <a:extLst>
              <a:ext uri="{FF2B5EF4-FFF2-40B4-BE49-F238E27FC236}">
                <a16:creationId xmlns:a16="http://schemas.microsoft.com/office/drawing/2014/main" id="{05776A87-DE02-4380-BE4E-590E16FB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A9D18706-4BDE-4282-9907-004B987D0889}"/>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769A6EE4-7B2A-4A1F-9D78-2ABD8DC0C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2023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37312228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2A07FD-1DFC-4660-99CE-235B742AEA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08"/>
            <a:ext cx="12192000" cy="4408510"/>
          </a:xfrm>
          <a:prstGeom prst="rect">
            <a:avLst/>
          </a:prstGeom>
        </p:spPr>
      </p:pic>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9681A93F-7594-43BF-A07F-5C28356179C8}"/>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B322712E-14D9-46D4-904A-6142ECD2F4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13709158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8/2/2023</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700044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8/2/2023</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232726336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8/2/2023</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30021525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8/2/2023</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4551946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pic>
        <p:nvPicPr>
          <p:cNvPr id="4" name="Picture 15">
            <a:extLst>
              <a:ext uri="{FF2B5EF4-FFF2-40B4-BE49-F238E27FC236}">
                <a16:creationId xmlns:a16="http://schemas.microsoft.com/office/drawing/2014/main" id="{12E3F49E-19CC-F3AC-53E9-272A0A4DDC0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4288"/>
            <a:ext cx="12192000" cy="440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A8F2E803-5FD7-1BFC-AB47-E652B9BBD1C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Rectangle 5">
            <a:extLst>
              <a:ext uri="{FF2B5EF4-FFF2-40B4-BE49-F238E27FC236}">
                <a16:creationId xmlns:a16="http://schemas.microsoft.com/office/drawing/2014/main" id="{53C8205D-734D-80BC-BA3D-B39C89629CC5}"/>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Rectangle 6">
            <a:extLst>
              <a:ext uri="{FF2B5EF4-FFF2-40B4-BE49-F238E27FC236}">
                <a16:creationId xmlns:a16="http://schemas.microsoft.com/office/drawing/2014/main" id="{69E7235C-57E6-51AF-9D8A-331D0191EBAF}"/>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1">
            <a:extLst>
              <a:ext uri="{FF2B5EF4-FFF2-40B4-BE49-F238E27FC236}">
                <a16:creationId xmlns:a16="http://schemas.microsoft.com/office/drawing/2014/main" id="{C05930E1-6E4A-A3AD-B46D-D21CE36BA054}"/>
              </a:ext>
            </a:extLst>
          </p:cNvPr>
          <p:cNvSpPr txBox="1">
            <a:spLocks noChangeArrowheads="1"/>
          </p:cNvSpPr>
          <p:nvPr/>
        </p:nvSpPr>
        <p:spPr bwMode="auto">
          <a:xfrm>
            <a:off x="8205788" y="4456113"/>
            <a:ext cx="3789362" cy="36830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defRPr/>
            </a:pPr>
            <a:r>
              <a:rPr lang="en-US" altLang="en-US" dirty="0">
                <a:solidFill>
                  <a:schemeClr val="bg1"/>
                </a:solidFill>
                <a:latin typeface="Calibri" panose="020F0502020204030204" pitchFamily="34" charset="0"/>
              </a:rPr>
              <a:t>Take Part. Get Set For Life.®</a:t>
            </a:r>
          </a:p>
        </p:txBody>
      </p:sp>
      <p:sp>
        <p:nvSpPr>
          <p:cNvPr id="9" name="TextBox 22">
            <a:extLst>
              <a:ext uri="{FF2B5EF4-FFF2-40B4-BE49-F238E27FC236}">
                <a16:creationId xmlns:a16="http://schemas.microsoft.com/office/drawing/2014/main" id="{6C15B1F5-CF21-503F-1D7E-B43F9232446B}"/>
              </a:ext>
            </a:extLst>
          </p:cNvPr>
          <p:cNvSpPr txBox="1">
            <a:spLocks noChangeArrowheads="1"/>
          </p:cNvSpPr>
          <p:nvPr/>
        </p:nvSpPr>
        <p:spPr bwMode="auto">
          <a:xfrm>
            <a:off x="428625" y="4646613"/>
            <a:ext cx="1830388" cy="430212"/>
          </a:xfrm>
          <a:prstGeom prst="rect">
            <a:avLst/>
          </a:prstGeom>
          <a:noFill/>
          <a:ln>
            <a:noFill/>
          </a:ln>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1100" dirty="0">
                <a:solidFill>
                  <a:srgbClr val="00205B"/>
                </a:solidFill>
                <a:latin typeface="Calibri" panose="020F0502020204030204" pitchFamily="34" charset="0"/>
              </a:rPr>
              <a:t>National Federation of State </a:t>
            </a:r>
          </a:p>
          <a:p>
            <a:pPr algn="ctr" eaLnBrk="1" hangingPunct="1">
              <a:defRPr/>
            </a:pPr>
            <a:r>
              <a:rPr lang="en-US" altLang="en-US" sz="1100" dirty="0">
                <a:solidFill>
                  <a:srgbClr val="00205B"/>
                </a:solidFill>
                <a:latin typeface="Calibri" panose="020F0502020204030204" pitchFamily="34" charset="0"/>
              </a:rPr>
              <a:t>High School Associations</a:t>
            </a:r>
          </a:p>
        </p:txBody>
      </p:sp>
      <p:pic>
        <p:nvPicPr>
          <p:cNvPr id="10" name="Picture 23">
            <a:extLst>
              <a:ext uri="{FF2B5EF4-FFF2-40B4-BE49-F238E27FC236}">
                <a16:creationId xmlns:a16="http://schemas.microsoft.com/office/drawing/2014/main" id="{B30D294B-804E-92B7-785D-DDF35560EF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6240781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8/2/2023</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1935724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8/2/2023</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22721939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C7A571A-CF08-41A7-8BDF-28A673FFB60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4321"/>
            <a:ext cx="12192000" cy="4408510"/>
          </a:xfrm>
          <a:prstGeom prst="rect">
            <a:avLst/>
          </a:prstGeom>
        </p:spPr>
      </p:pic>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B1806022-18A4-42AD-B789-B1EAEF9D6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070810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9" name="Picture 8" descr="A picture containing person, outdoor, athletic game, sport&#10;&#10;Description automatically generated">
            <a:extLst>
              <a:ext uri="{FF2B5EF4-FFF2-40B4-BE49-F238E27FC236}">
                <a16:creationId xmlns:a16="http://schemas.microsoft.com/office/drawing/2014/main" id="{5B16B419-BF46-45BF-AD6D-EAA9519EC1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1090"/>
            <a:ext cx="12192000" cy="4408510"/>
          </a:xfrm>
          <a:prstGeom prst="rect">
            <a:avLst/>
          </a:prstGeom>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5F8FCFEA-AFC4-43C6-927D-B033C1078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5648277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6912013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8/2/2023</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5129871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9676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12" name="Picture 11" descr="A group of people playing a sport&#10;&#10;Description generated with high confidence">
            <a:extLst>
              <a:ext uri="{FF2B5EF4-FFF2-40B4-BE49-F238E27FC236}">
                <a16:creationId xmlns:a16="http://schemas.microsoft.com/office/drawing/2014/main" id="{13313E1E-5938-4C01-90BC-F6420EB69E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239"/>
            <a:ext cx="12192000" cy="4407408"/>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7"/>
          <p:cNvSpPr txBox="1"/>
          <p:nvPr userDrawn="1"/>
        </p:nvSpPr>
        <p:spPr>
          <a:xfrm>
            <a:off x="8206318" y="4456113"/>
            <a:ext cx="3788833" cy="368300"/>
          </a:xfrm>
          <a:prstGeom prst="rect">
            <a:avLst/>
          </a:prstGeom>
          <a:noFill/>
        </p:spPr>
        <p:txBody>
          <a:bodyPr>
            <a:spAutoFit/>
          </a:bodyPr>
          <a:lstStyle/>
          <a:p>
            <a:pPr algn="r" fontAlgn="auto">
              <a:spcBef>
                <a:spcPts val="0"/>
              </a:spcBef>
              <a:spcAft>
                <a:spcPts val="0"/>
              </a:spcAft>
              <a:defRPr/>
            </a:pPr>
            <a:r>
              <a:rPr lang="en-US" sz="1800" dirty="0">
                <a:solidFill>
                  <a:schemeClr val="bg1"/>
                </a:solidFill>
                <a:latin typeface="+mn-lt"/>
                <a:cs typeface="+mn-cs"/>
              </a:rPr>
              <a:t>Take Part. Get Set For Life.™</a:t>
            </a:r>
          </a:p>
        </p:txBody>
      </p:sp>
      <p:sp>
        <p:nvSpPr>
          <p:cNvPr id="9" name="TextBox 8"/>
          <p:cNvSpPr txBox="1"/>
          <p:nvPr userDrawn="1"/>
        </p:nvSpPr>
        <p:spPr>
          <a:xfrm>
            <a:off x="526945" y="4525963"/>
            <a:ext cx="1685077" cy="400110"/>
          </a:xfrm>
          <a:prstGeom prst="rect">
            <a:avLst/>
          </a:prstGeom>
          <a:noFill/>
        </p:spPr>
        <p:txBody>
          <a:bodyPr wrap="none">
            <a:spAutoFit/>
          </a:bodyPr>
          <a:lstStyle/>
          <a:p>
            <a:pPr algn="ctr">
              <a:defRPr/>
            </a:pPr>
            <a:r>
              <a:rPr lang="en-US" sz="1000" dirty="0">
                <a:solidFill>
                  <a:schemeClr val="accent3"/>
                </a:solidFill>
                <a:latin typeface="+mn-lt"/>
                <a:cs typeface="Arial" charset="0"/>
              </a:rPr>
              <a:t>National Federation of State </a:t>
            </a:r>
          </a:p>
          <a:p>
            <a:pPr algn="ctr">
              <a:defRPr/>
            </a:pPr>
            <a:r>
              <a:rPr lang="en-US" sz="1000" dirty="0">
                <a:solidFill>
                  <a:schemeClr val="accent3"/>
                </a:solidFill>
                <a:latin typeface="+mn-lt"/>
                <a:cs typeface="Arial" charset="0"/>
              </a:rPr>
              <a:t>High School Associations</a:t>
            </a:r>
          </a:p>
        </p:txBody>
      </p:sp>
      <p:pic>
        <p:nvPicPr>
          <p:cNvPr id="10" name="Picture 24" descr="NFHS Small Logo color.jpg"/>
          <p:cNvPicPr>
            <a:picLocks noChangeAspect="1"/>
          </p:cNvPicPr>
          <p:nvPr userDrawn="1"/>
        </p:nvPicPr>
        <p:blipFill>
          <a:blip r:embed="rId3" cstate="print"/>
          <a:srcRect/>
          <a:stretch>
            <a:fillRect/>
          </a:stretch>
        </p:blipFill>
        <p:spPr bwMode="auto">
          <a:xfrm>
            <a:off x="895351" y="5002213"/>
            <a:ext cx="1013883" cy="1109662"/>
          </a:xfrm>
          <a:prstGeom prst="rect">
            <a:avLst/>
          </a:prstGeom>
          <a:noFill/>
          <a:ln w="9525">
            <a:noFill/>
            <a:miter lim="800000"/>
            <a:headEnd/>
            <a:tailEnd/>
          </a:ln>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2652182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pic>
        <p:nvPicPr>
          <p:cNvPr id="11" name="Picture 10" descr="A group of people playing a sport&#10;&#10;Description generated with high confidence">
            <a:extLst>
              <a:ext uri="{FF2B5EF4-FFF2-40B4-BE49-F238E27FC236}">
                <a16:creationId xmlns:a16="http://schemas.microsoft.com/office/drawing/2014/main" id="{0BA901FF-9206-459E-B90F-8A21FD5C2C7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239"/>
            <a:ext cx="12192000" cy="4407408"/>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7"/>
          <p:cNvSpPr txBox="1"/>
          <p:nvPr userDrawn="1"/>
        </p:nvSpPr>
        <p:spPr>
          <a:xfrm>
            <a:off x="8206318" y="4456113"/>
            <a:ext cx="3788833" cy="368300"/>
          </a:xfrm>
          <a:prstGeom prst="rect">
            <a:avLst/>
          </a:prstGeom>
          <a:noFill/>
        </p:spPr>
        <p:txBody>
          <a:bodyPr>
            <a:spAutoFit/>
          </a:bodyPr>
          <a:lstStyle/>
          <a:p>
            <a:pPr algn="r" fontAlgn="auto">
              <a:spcBef>
                <a:spcPts val="0"/>
              </a:spcBef>
              <a:spcAft>
                <a:spcPts val="0"/>
              </a:spcAft>
              <a:defRPr/>
            </a:pPr>
            <a:r>
              <a:rPr lang="en-US" sz="1800" dirty="0">
                <a:solidFill>
                  <a:schemeClr val="bg1"/>
                </a:solidFill>
                <a:latin typeface="+mn-lt"/>
                <a:cs typeface="+mn-cs"/>
              </a:rPr>
              <a:t>Take Part. Get Set For Life.™</a:t>
            </a:r>
          </a:p>
        </p:txBody>
      </p:sp>
      <p:sp>
        <p:nvSpPr>
          <p:cNvPr id="9" name="TextBox 8"/>
          <p:cNvSpPr txBox="1"/>
          <p:nvPr userDrawn="1"/>
        </p:nvSpPr>
        <p:spPr>
          <a:xfrm>
            <a:off x="526945" y="4525963"/>
            <a:ext cx="1685077" cy="400110"/>
          </a:xfrm>
          <a:prstGeom prst="rect">
            <a:avLst/>
          </a:prstGeom>
          <a:noFill/>
        </p:spPr>
        <p:txBody>
          <a:bodyPr wrap="none">
            <a:spAutoFit/>
          </a:bodyPr>
          <a:lstStyle/>
          <a:p>
            <a:pPr algn="ctr">
              <a:defRPr/>
            </a:pPr>
            <a:r>
              <a:rPr lang="en-US" sz="1000" dirty="0">
                <a:solidFill>
                  <a:schemeClr val="accent3"/>
                </a:solidFill>
                <a:latin typeface="+mn-lt"/>
                <a:cs typeface="Arial" charset="0"/>
              </a:rPr>
              <a:t>National Federation of State </a:t>
            </a:r>
          </a:p>
          <a:p>
            <a:pPr algn="ctr">
              <a:defRPr/>
            </a:pPr>
            <a:r>
              <a:rPr lang="en-US" sz="1000" dirty="0">
                <a:solidFill>
                  <a:schemeClr val="accent3"/>
                </a:solidFill>
                <a:latin typeface="+mn-lt"/>
                <a:cs typeface="Arial" charset="0"/>
              </a:rPr>
              <a:t>High School Associations</a:t>
            </a:r>
          </a:p>
        </p:txBody>
      </p:sp>
      <p:pic>
        <p:nvPicPr>
          <p:cNvPr id="10" name="Picture 24" descr="NFHS Small Logo color.jpg"/>
          <p:cNvPicPr>
            <a:picLocks noChangeAspect="1"/>
          </p:cNvPicPr>
          <p:nvPr userDrawn="1"/>
        </p:nvPicPr>
        <p:blipFill>
          <a:blip r:embed="rId3" cstate="print"/>
          <a:srcRect/>
          <a:stretch>
            <a:fillRect/>
          </a:stretch>
        </p:blipFill>
        <p:spPr bwMode="auto">
          <a:xfrm>
            <a:off x="895351" y="5002213"/>
            <a:ext cx="1013883" cy="1109662"/>
          </a:xfrm>
          <a:prstGeom prst="rect">
            <a:avLst/>
          </a:prstGeom>
          <a:noFill/>
          <a:ln w="9525">
            <a:noFill/>
            <a:miter lim="800000"/>
            <a:headEnd/>
            <a:tailEnd/>
          </a:ln>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0527976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8/2/2023</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extLst>
      <p:ext uri="{BB962C8B-B14F-4D97-AF65-F5344CB8AC3E}">
        <p14:creationId xmlns:p14="http://schemas.microsoft.com/office/powerpoint/2010/main" val="3293815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4A74BA-9214-58EF-F6A5-49A1180A551A}"/>
              </a:ext>
            </a:extLst>
          </p:cNvPr>
          <p:cNvSpPr>
            <a:spLocks noGrp="1"/>
          </p:cNvSpPr>
          <p:nvPr>
            <p:ph type="dt" sz="half" idx="10"/>
          </p:nvPr>
        </p:nvSpPr>
        <p:spPr/>
        <p:txBody>
          <a:bodyPr/>
          <a:lstStyle>
            <a:lvl1pPr>
              <a:defRPr/>
            </a:lvl1pPr>
          </a:lstStyle>
          <a:p>
            <a:pPr>
              <a:defRPr/>
            </a:pPr>
            <a:fld id="{CFF06392-2168-4D2B-BA47-B38402F6C7D7}" type="datetimeFigureOut">
              <a:rPr lang="en-US"/>
              <a:pPr>
                <a:defRPr/>
              </a:pPr>
              <a:t>8/2/2023</a:t>
            </a:fld>
            <a:endParaRPr lang="en-US" dirty="0"/>
          </a:p>
        </p:txBody>
      </p:sp>
      <p:sp>
        <p:nvSpPr>
          <p:cNvPr id="5" name="Footer Placeholder 4">
            <a:extLst>
              <a:ext uri="{FF2B5EF4-FFF2-40B4-BE49-F238E27FC236}">
                <a16:creationId xmlns:a16="http://schemas.microsoft.com/office/drawing/2014/main" id="{4B2FFB1A-32B3-5DDC-B609-BBEAF24C34A9}"/>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CAB18FE2-3E71-60B5-6393-EB75A7AA27B7}"/>
              </a:ext>
            </a:extLst>
          </p:cNvPr>
          <p:cNvSpPr>
            <a:spLocks noGrp="1"/>
          </p:cNvSpPr>
          <p:nvPr>
            <p:ph type="sldNum" sz="quarter" idx="12"/>
          </p:nvPr>
        </p:nvSpPr>
        <p:spPr/>
        <p:txBody>
          <a:bodyPr/>
          <a:lstStyle>
            <a:lvl1pPr>
              <a:defRPr/>
            </a:lvl1pPr>
          </a:lstStyle>
          <a:p>
            <a:pPr>
              <a:defRPr/>
            </a:pPr>
            <a:fld id="{3164D6CE-12CF-4704-91C8-5D4CFF2F250D}" type="slidenum">
              <a:rPr lang="en-US" altLang="en-US"/>
              <a:pPr>
                <a:defRPr/>
              </a:pPr>
              <a:t>‹#›</a:t>
            </a:fld>
            <a:endParaRPr lang="en-US" altLang="en-US"/>
          </a:p>
        </p:txBody>
      </p:sp>
    </p:spTree>
    <p:extLst>
      <p:ext uri="{BB962C8B-B14F-4D97-AF65-F5344CB8AC3E}">
        <p14:creationId xmlns:p14="http://schemas.microsoft.com/office/powerpoint/2010/main" val="408427067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8/2/2023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extLst>
      <p:ext uri="{BB962C8B-B14F-4D97-AF65-F5344CB8AC3E}">
        <p14:creationId xmlns:p14="http://schemas.microsoft.com/office/powerpoint/2010/main" val="24224950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8/2/2023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extLst>
      <p:ext uri="{BB962C8B-B14F-4D97-AF65-F5344CB8AC3E}">
        <p14:creationId xmlns:p14="http://schemas.microsoft.com/office/powerpoint/2010/main" val="19767301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8/2/2023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extLst>
      <p:ext uri="{BB962C8B-B14F-4D97-AF65-F5344CB8AC3E}">
        <p14:creationId xmlns:p14="http://schemas.microsoft.com/office/powerpoint/2010/main" val="40988636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8/2/2023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extLst>
      <p:ext uri="{BB962C8B-B14F-4D97-AF65-F5344CB8AC3E}">
        <p14:creationId xmlns:p14="http://schemas.microsoft.com/office/powerpoint/2010/main" val="19989474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8/2/2023</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extLst>
      <p:ext uri="{BB962C8B-B14F-4D97-AF65-F5344CB8AC3E}">
        <p14:creationId xmlns:p14="http://schemas.microsoft.com/office/powerpoint/2010/main" val="41028410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A group of people playing a sport&#10;&#10;Description generated with high confidence">
            <a:extLst>
              <a:ext uri="{FF2B5EF4-FFF2-40B4-BE49-F238E27FC236}">
                <a16:creationId xmlns:a16="http://schemas.microsoft.com/office/drawing/2014/main" id="{F1A47F52-22B1-4F91-9001-64E0562F4E2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08"/>
            <a:ext cx="12192000" cy="4407408"/>
          </a:xfrm>
          <a:prstGeom prst="rect">
            <a:avLst/>
          </a:prstGeom>
        </p:spPr>
      </p:pic>
      <p:sp>
        <p:nvSpPr>
          <p:cNvPr id="5" name="Rectangle 4"/>
          <p:cNvSpPr/>
          <p:nvPr userDrawn="1"/>
        </p:nvSpPr>
        <p:spPr>
          <a:xfrm>
            <a:off x="0" y="4413250"/>
            <a:ext cx="12192000" cy="24526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p>
        </p:txBody>
      </p:sp>
      <p:pic>
        <p:nvPicPr>
          <p:cNvPr id="7" name="Picture 20" descr="NFHS-Small-Logo-CMYK_W.png"/>
          <p:cNvPicPr>
            <a:picLocks noChangeAspect="1"/>
          </p:cNvPicPr>
          <p:nvPr userDrawn="1"/>
        </p:nvPicPr>
        <p:blipFill>
          <a:blip r:embed="rId3" cstate="print"/>
          <a:srcRect/>
          <a:stretch>
            <a:fillRect/>
          </a:stretch>
        </p:blipFill>
        <p:spPr bwMode="auto">
          <a:xfrm>
            <a:off x="10316633" y="4649789"/>
            <a:ext cx="1016000" cy="1112837"/>
          </a:xfrm>
          <a:prstGeom prst="rect">
            <a:avLst/>
          </a:prstGeom>
          <a:noFill/>
          <a:ln w="9525">
            <a:noFill/>
            <a:miter lim="800000"/>
            <a:headEnd/>
            <a:tailEnd/>
          </a:ln>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6463879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8/2/2023</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extLst>
      <p:ext uri="{BB962C8B-B14F-4D97-AF65-F5344CB8AC3E}">
        <p14:creationId xmlns:p14="http://schemas.microsoft.com/office/powerpoint/2010/main" val="356498930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2220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5C40477-3B0B-AB3B-0EF8-B6C946A49B66}"/>
              </a:ext>
            </a:extLst>
          </p:cNvPr>
          <p:cNvSpPr txBox="1">
            <a:spLocks noChangeArrowheads="1"/>
          </p:cNvSpPr>
          <p:nvPr/>
        </p:nvSpPr>
        <p:spPr bwMode="auto">
          <a:xfrm>
            <a:off x="881063" y="49213"/>
            <a:ext cx="4021137" cy="40005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2000" dirty="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E19A5E6-A943-E36D-5876-8BED37AF9244}"/>
              </a:ext>
            </a:extLst>
          </p:cNvPr>
          <p:cNvSpPr>
            <a:spLocks noGrp="1"/>
          </p:cNvSpPr>
          <p:nvPr>
            <p:ph type="dt" sz="half" idx="10"/>
          </p:nvPr>
        </p:nvSpPr>
        <p:spPr/>
        <p:txBody>
          <a:bodyPr/>
          <a:lstStyle>
            <a:lvl1pPr>
              <a:defRPr/>
            </a:lvl1pPr>
          </a:lstStyle>
          <a:p>
            <a:pPr>
              <a:defRPr/>
            </a:pPr>
            <a:fld id="{EFFB0BB3-02B2-47D2-887C-6AB6FCE824D5}" type="datetimeFigureOut">
              <a:rPr lang="en-US"/>
              <a:pPr>
                <a:defRPr/>
              </a:pPr>
              <a:t>8/2/2023</a:t>
            </a:fld>
            <a:endParaRPr lang="en-US" dirty="0"/>
          </a:p>
        </p:txBody>
      </p:sp>
      <p:sp>
        <p:nvSpPr>
          <p:cNvPr id="6" name="Footer Placeholder 4">
            <a:extLst>
              <a:ext uri="{FF2B5EF4-FFF2-40B4-BE49-F238E27FC236}">
                <a16:creationId xmlns:a16="http://schemas.microsoft.com/office/drawing/2014/main" id="{237CAAA8-F426-BAB9-089F-268B10B7C3DA}"/>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0FD5C8E0-68E1-6C64-ABC4-A264C6BEF388}"/>
              </a:ext>
            </a:extLst>
          </p:cNvPr>
          <p:cNvSpPr>
            <a:spLocks noGrp="1"/>
          </p:cNvSpPr>
          <p:nvPr>
            <p:ph type="sldNum" sz="quarter" idx="12"/>
          </p:nvPr>
        </p:nvSpPr>
        <p:spPr/>
        <p:txBody>
          <a:bodyPr/>
          <a:lstStyle>
            <a:lvl1pPr>
              <a:defRPr/>
            </a:lvl1pPr>
          </a:lstStyle>
          <a:p>
            <a:pPr>
              <a:defRPr/>
            </a:pPr>
            <a:fld id="{53FD968A-0255-41FB-8CC9-543BE877C497}" type="slidenum">
              <a:rPr lang="en-US" altLang="en-US"/>
              <a:pPr>
                <a:defRPr/>
              </a:pPr>
              <a:t>‹#›</a:t>
            </a:fld>
            <a:endParaRPr lang="en-US" altLang="en-US"/>
          </a:p>
        </p:txBody>
      </p:sp>
    </p:spTree>
    <p:extLst>
      <p:ext uri="{BB962C8B-B14F-4D97-AF65-F5344CB8AC3E}">
        <p14:creationId xmlns:p14="http://schemas.microsoft.com/office/powerpoint/2010/main" val="1484469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179031-E2F6-A056-A9E9-835FD7E00073}"/>
              </a:ext>
            </a:extLst>
          </p:cNvPr>
          <p:cNvSpPr txBox="1">
            <a:spLocks noChangeArrowheads="1"/>
          </p:cNvSpPr>
          <p:nvPr/>
        </p:nvSpPr>
        <p:spPr bwMode="auto">
          <a:xfrm>
            <a:off x="881063" y="49213"/>
            <a:ext cx="4021137" cy="40005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2000" dirty="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1DC7E97-4221-E568-61AC-BD3EDC7DE58B}"/>
              </a:ext>
            </a:extLst>
          </p:cNvPr>
          <p:cNvSpPr>
            <a:spLocks noGrp="1"/>
          </p:cNvSpPr>
          <p:nvPr>
            <p:ph type="dt" sz="half" idx="10"/>
          </p:nvPr>
        </p:nvSpPr>
        <p:spPr/>
        <p:txBody>
          <a:bodyPr/>
          <a:lstStyle>
            <a:lvl1pPr>
              <a:defRPr/>
            </a:lvl1pPr>
          </a:lstStyle>
          <a:p>
            <a:pPr>
              <a:defRPr/>
            </a:pPr>
            <a:fld id="{851EACAC-B989-488E-97A2-AF318D00A44C}" type="datetimeFigureOut">
              <a:rPr lang="en-US"/>
              <a:pPr>
                <a:defRPr/>
              </a:pPr>
              <a:t>8/2/2023</a:t>
            </a:fld>
            <a:endParaRPr lang="en-US" dirty="0"/>
          </a:p>
        </p:txBody>
      </p:sp>
      <p:sp>
        <p:nvSpPr>
          <p:cNvPr id="6" name="Footer Placeholder 4">
            <a:extLst>
              <a:ext uri="{FF2B5EF4-FFF2-40B4-BE49-F238E27FC236}">
                <a16:creationId xmlns:a16="http://schemas.microsoft.com/office/drawing/2014/main" id="{C7F629FB-B98D-6844-919E-A5A2C87988C2}"/>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D905997-FB75-845B-F57A-3E069242FAF6}"/>
              </a:ext>
            </a:extLst>
          </p:cNvPr>
          <p:cNvSpPr>
            <a:spLocks noGrp="1"/>
          </p:cNvSpPr>
          <p:nvPr>
            <p:ph type="sldNum" sz="quarter" idx="12"/>
          </p:nvPr>
        </p:nvSpPr>
        <p:spPr/>
        <p:txBody>
          <a:bodyPr/>
          <a:lstStyle>
            <a:lvl1pPr>
              <a:defRPr/>
            </a:lvl1pPr>
          </a:lstStyle>
          <a:p>
            <a:pPr>
              <a:defRPr/>
            </a:pPr>
            <a:fld id="{04963AE8-BB49-44A8-8931-11D854C3AD60}" type="slidenum">
              <a:rPr lang="en-US" altLang="en-US"/>
              <a:pPr>
                <a:defRPr/>
              </a:pPr>
              <a:t>‹#›</a:t>
            </a:fld>
            <a:endParaRPr lang="en-US" altLang="en-US"/>
          </a:p>
        </p:txBody>
      </p:sp>
    </p:spTree>
    <p:extLst>
      <p:ext uri="{BB962C8B-B14F-4D97-AF65-F5344CB8AC3E}">
        <p14:creationId xmlns:p14="http://schemas.microsoft.com/office/powerpoint/2010/main" val="25261470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90EBED-D52D-F1DF-F448-7C72EE8646F9}"/>
              </a:ext>
            </a:extLst>
          </p:cNvPr>
          <p:cNvSpPr txBox="1">
            <a:spLocks noChangeArrowheads="1"/>
          </p:cNvSpPr>
          <p:nvPr/>
        </p:nvSpPr>
        <p:spPr bwMode="auto">
          <a:xfrm>
            <a:off x="881063" y="49213"/>
            <a:ext cx="4021137" cy="40005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2000" dirty="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9386FF3-052E-F834-217A-ADB5D144177E}"/>
              </a:ext>
            </a:extLst>
          </p:cNvPr>
          <p:cNvSpPr>
            <a:spLocks noGrp="1"/>
          </p:cNvSpPr>
          <p:nvPr>
            <p:ph type="dt" sz="half" idx="10"/>
          </p:nvPr>
        </p:nvSpPr>
        <p:spPr/>
        <p:txBody>
          <a:bodyPr/>
          <a:lstStyle>
            <a:lvl1pPr>
              <a:defRPr/>
            </a:lvl1pPr>
          </a:lstStyle>
          <a:p>
            <a:pPr>
              <a:defRPr/>
            </a:pPr>
            <a:fld id="{0A67917C-D0B6-4CFB-9F66-3FEBB3FC5FC6}" type="datetimeFigureOut">
              <a:rPr lang="en-US"/>
              <a:pPr>
                <a:defRPr/>
              </a:pPr>
              <a:t>8/2/2023</a:t>
            </a:fld>
            <a:endParaRPr lang="en-US" dirty="0"/>
          </a:p>
        </p:txBody>
      </p:sp>
      <p:sp>
        <p:nvSpPr>
          <p:cNvPr id="6" name="Footer Placeholder 4">
            <a:extLst>
              <a:ext uri="{FF2B5EF4-FFF2-40B4-BE49-F238E27FC236}">
                <a16:creationId xmlns:a16="http://schemas.microsoft.com/office/drawing/2014/main" id="{E6BEDCA0-A015-ED10-FE03-ED54DA353967}"/>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EE60D3F1-A8A0-7373-EC9F-4E775A1B251E}"/>
              </a:ext>
            </a:extLst>
          </p:cNvPr>
          <p:cNvSpPr>
            <a:spLocks noGrp="1"/>
          </p:cNvSpPr>
          <p:nvPr>
            <p:ph type="sldNum" sz="quarter" idx="12"/>
          </p:nvPr>
        </p:nvSpPr>
        <p:spPr/>
        <p:txBody>
          <a:bodyPr/>
          <a:lstStyle>
            <a:lvl1pPr>
              <a:defRPr/>
            </a:lvl1pPr>
          </a:lstStyle>
          <a:p>
            <a:pPr>
              <a:defRPr/>
            </a:pPr>
            <a:fld id="{94A0F766-B125-4A42-89E8-F081B2D9CFFA}" type="slidenum">
              <a:rPr lang="en-US" altLang="en-US"/>
              <a:pPr>
                <a:defRPr/>
              </a:pPr>
              <a:t>‹#›</a:t>
            </a:fld>
            <a:endParaRPr lang="en-US" altLang="en-US"/>
          </a:p>
        </p:txBody>
      </p:sp>
    </p:spTree>
    <p:extLst>
      <p:ext uri="{BB962C8B-B14F-4D97-AF65-F5344CB8AC3E}">
        <p14:creationId xmlns:p14="http://schemas.microsoft.com/office/powerpoint/2010/main" val="38222814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7910DD-3D50-47A0-F61B-53607696B943}"/>
              </a:ext>
            </a:extLst>
          </p:cNvPr>
          <p:cNvSpPr txBox="1">
            <a:spLocks noChangeArrowheads="1"/>
          </p:cNvSpPr>
          <p:nvPr/>
        </p:nvSpPr>
        <p:spPr bwMode="auto">
          <a:xfrm>
            <a:off x="881063" y="49213"/>
            <a:ext cx="4021137" cy="40005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2000" dirty="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0ADA5D-5D58-E504-2D21-DA4F856D6F59}"/>
              </a:ext>
            </a:extLst>
          </p:cNvPr>
          <p:cNvSpPr>
            <a:spLocks noGrp="1"/>
          </p:cNvSpPr>
          <p:nvPr>
            <p:ph type="dt" sz="half" idx="10"/>
          </p:nvPr>
        </p:nvSpPr>
        <p:spPr/>
        <p:txBody>
          <a:bodyPr/>
          <a:lstStyle>
            <a:lvl1pPr>
              <a:defRPr/>
            </a:lvl1pPr>
          </a:lstStyle>
          <a:p>
            <a:pPr>
              <a:defRPr/>
            </a:pPr>
            <a:fld id="{5D282F9C-9A1D-4AEC-A6C4-AD4D70B39B72}" type="datetimeFigureOut">
              <a:rPr lang="en-US"/>
              <a:pPr>
                <a:defRPr/>
              </a:pPr>
              <a:t>8/2/2023</a:t>
            </a:fld>
            <a:endParaRPr lang="en-US" dirty="0"/>
          </a:p>
        </p:txBody>
      </p:sp>
      <p:sp>
        <p:nvSpPr>
          <p:cNvPr id="6" name="Footer Placeholder 4">
            <a:extLst>
              <a:ext uri="{FF2B5EF4-FFF2-40B4-BE49-F238E27FC236}">
                <a16:creationId xmlns:a16="http://schemas.microsoft.com/office/drawing/2014/main" id="{35B71B2F-9FCD-2E06-AF1E-4E4B3BA3C13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373C7206-2C48-50C0-BC54-A99554D2C50D}"/>
              </a:ext>
            </a:extLst>
          </p:cNvPr>
          <p:cNvSpPr>
            <a:spLocks noGrp="1"/>
          </p:cNvSpPr>
          <p:nvPr>
            <p:ph type="sldNum" sz="quarter" idx="12"/>
          </p:nvPr>
        </p:nvSpPr>
        <p:spPr/>
        <p:txBody>
          <a:bodyPr/>
          <a:lstStyle>
            <a:lvl1pPr>
              <a:defRPr/>
            </a:lvl1pPr>
          </a:lstStyle>
          <a:p>
            <a:pPr>
              <a:defRPr/>
            </a:pPr>
            <a:fld id="{360A25CB-464B-4F64-BE50-4FE5619A2FB0}" type="slidenum">
              <a:rPr lang="en-US" altLang="en-US"/>
              <a:pPr>
                <a:defRPr/>
              </a:pPr>
              <a:t>‹#›</a:t>
            </a:fld>
            <a:endParaRPr lang="en-US" altLang="en-US"/>
          </a:p>
        </p:txBody>
      </p:sp>
    </p:spTree>
    <p:extLst>
      <p:ext uri="{BB962C8B-B14F-4D97-AF65-F5344CB8AC3E}">
        <p14:creationId xmlns:p14="http://schemas.microsoft.com/office/powerpoint/2010/main" val="788340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02C0CE8-5891-F646-6EDE-ED37DE5FC0B3}"/>
              </a:ext>
            </a:extLst>
          </p:cNvPr>
          <p:cNvSpPr txBox="1">
            <a:spLocks noChangeArrowheads="1"/>
          </p:cNvSpPr>
          <p:nvPr/>
        </p:nvSpPr>
        <p:spPr bwMode="auto">
          <a:xfrm>
            <a:off x="881063" y="49213"/>
            <a:ext cx="4021137" cy="400050"/>
          </a:xfrm>
          <a:prstGeom prst="rect">
            <a:avLst/>
          </a:prstGeom>
          <a:noFill/>
          <a:ln>
            <a:noFill/>
          </a:ln>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defRPr/>
            </a:pPr>
            <a:r>
              <a:rPr lang="en-US" altLang="en-US" sz="2000" dirty="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7F21486-412E-5CC2-3B55-1FBA20740C27}"/>
              </a:ext>
            </a:extLst>
          </p:cNvPr>
          <p:cNvSpPr>
            <a:spLocks noGrp="1"/>
          </p:cNvSpPr>
          <p:nvPr>
            <p:ph type="dt" sz="half" idx="10"/>
          </p:nvPr>
        </p:nvSpPr>
        <p:spPr/>
        <p:txBody>
          <a:bodyPr/>
          <a:lstStyle>
            <a:lvl1pPr>
              <a:defRPr/>
            </a:lvl1pPr>
          </a:lstStyle>
          <a:p>
            <a:pPr>
              <a:defRPr/>
            </a:pPr>
            <a:fld id="{D2D9BF39-3EF1-4D69-8CB7-A2CFC880C298}" type="datetimeFigureOut">
              <a:rPr lang="en-US"/>
              <a:pPr>
                <a:defRPr/>
              </a:pPr>
              <a:t>8/2/2023</a:t>
            </a:fld>
            <a:endParaRPr lang="en-US" dirty="0"/>
          </a:p>
        </p:txBody>
      </p:sp>
      <p:sp>
        <p:nvSpPr>
          <p:cNvPr id="6" name="Footer Placeholder 4">
            <a:extLst>
              <a:ext uri="{FF2B5EF4-FFF2-40B4-BE49-F238E27FC236}">
                <a16:creationId xmlns:a16="http://schemas.microsoft.com/office/drawing/2014/main" id="{BF233457-E544-FD3B-EBB9-6B63B2DBC77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AC39F75C-56B3-4688-E4DE-780EE5D9EBDB}"/>
              </a:ext>
            </a:extLst>
          </p:cNvPr>
          <p:cNvSpPr>
            <a:spLocks noGrp="1"/>
          </p:cNvSpPr>
          <p:nvPr>
            <p:ph type="sldNum" sz="quarter" idx="12"/>
          </p:nvPr>
        </p:nvSpPr>
        <p:spPr/>
        <p:txBody>
          <a:bodyPr/>
          <a:lstStyle>
            <a:lvl1pPr>
              <a:defRPr/>
            </a:lvl1pPr>
          </a:lstStyle>
          <a:p>
            <a:pPr>
              <a:defRPr/>
            </a:pPr>
            <a:fld id="{7EB52B06-95FC-4142-BC7E-F9F2D2805419}" type="slidenum">
              <a:rPr lang="en-US" altLang="en-US"/>
              <a:pPr>
                <a:defRPr/>
              </a:pPr>
              <a:t>‹#›</a:t>
            </a:fld>
            <a:endParaRPr lang="en-US" altLang="en-US"/>
          </a:p>
        </p:txBody>
      </p:sp>
    </p:spTree>
    <p:extLst>
      <p:ext uri="{BB962C8B-B14F-4D97-AF65-F5344CB8AC3E}">
        <p14:creationId xmlns:p14="http://schemas.microsoft.com/office/powerpoint/2010/main" val="22924009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31BEEA-1E4A-433D-029E-C335F4A39C7B}"/>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 name="Picture 16" descr="Students.jpg">
            <a:extLst>
              <a:ext uri="{FF2B5EF4-FFF2-40B4-BE49-F238E27FC236}">
                <a16:creationId xmlns:a16="http://schemas.microsoft.com/office/drawing/2014/main" id="{558A102F-CDD2-89F1-AB23-B6F417FF19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4B8DDC06-CFC6-BFE7-8474-E8E2B3A1B048}"/>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 name="Picture 21" descr="A close up of a sign&#10;&#10;Description automatically generated">
            <a:extLst>
              <a:ext uri="{FF2B5EF4-FFF2-40B4-BE49-F238E27FC236}">
                <a16:creationId xmlns:a16="http://schemas.microsoft.com/office/drawing/2014/main" id="{25E24D2F-DF83-9C11-E2EA-98E2CA9A40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343409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1.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50B877D-D8C9-51D9-C5F5-FB80B7A5D302}"/>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5A7E6070-A621-01BF-CC61-5D42B8733EEE}"/>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1364D770-1187-C274-9FCD-25FD8C1BF9FB}"/>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F8196B3-E1F1-EFEA-4EA1-8B3ADA266CFA}"/>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9A270D6-BB8D-431B-965E-66F64D047DB8}" type="datetimeFigureOut">
              <a:rPr lang="en-US"/>
              <a:pPr>
                <a:defRPr/>
              </a:pPr>
              <a:t>8/2/2023</a:t>
            </a:fld>
            <a:endParaRPr lang="en-US" dirty="0"/>
          </a:p>
        </p:txBody>
      </p:sp>
      <p:sp>
        <p:nvSpPr>
          <p:cNvPr id="5" name="Footer Placeholder 4">
            <a:extLst>
              <a:ext uri="{FF2B5EF4-FFF2-40B4-BE49-F238E27FC236}">
                <a16:creationId xmlns:a16="http://schemas.microsoft.com/office/drawing/2014/main" id="{2C1F9CF2-79B1-70D5-E1B7-845B89415BD1}"/>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F807F02B-007E-5F8C-8EAC-6747F4B9C665}"/>
              </a:ext>
            </a:extLst>
          </p:cNvPr>
          <p:cNvSpPr>
            <a:spLocks noGrp="1"/>
          </p:cNvSpPr>
          <p:nvPr>
            <p:ph type="sldNum" sz="quarter" idx="4"/>
          </p:nvPr>
        </p:nvSpPr>
        <p:spPr>
          <a:xfrm>
            <a:off x="8343900" y="6516688"/>
            <a:ext cx="1389063" cy="303212"/>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939699"/>
                </a:solidFill>
                <a:latin typeface="Calibri" panose="020F0502020204030204" pitchFamily="34" charset="0"/>
              </a:defRPr>
            </a:lvl1pPr>
          </a:lstStyle>
          <a:p>
            <a:pPr>
              <a:defRPr/>
            </a:pPr>
            <a:fld id="{9E674861-2A55-4807-A6C5-E23F0949C7DB}" type="slidenum">
              <a:rPr lang="en-US" altLang="en-US"/>
              <a:pPr>
                <a:defRPr/>
              </a:pPr>
              <a:t>‹#›</a:t>
            </a:fld>
            <a:endParaRPr lang="en-US" altLang="en-US"/>
          </a:p>
        </p:txBody>
      </p:sp>
      <p:sp>
        <p:nvSpPr>
          <p:cNvPr id="7" name="Rectangle 6">
            <a:extLst>
              <a:ext uri="{FF2B5EF4-FFF2-40B4-BE49-F238E27FC236}">
                <a16:creationId xmlns:a16="http://schemas.microsoft.com/office/drawing/2014/main" id="{F2693AD1-2AA6-655C-3672-B3A06FDD01FF}"/>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8" name="Rectangle 7">
            <a:extLst>
              <a:ext uri="{FF2B5EF4-FFF2-40B4-BE49-F238E27FC236}">
                <a16:creationId xmlns:a16="http://schemas.microsoft.com/office/drawing/2014/main" id="{B2CE97BE-0593-5DBC-1C16-31D57DF766CE}"/>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cxnSp>
        <p:nvCxnSpPr>
          <p:cNvPr id="12" name="Straight Connector 11">
            <a:extLst>
              <a:ext uri="{FF2B5EF4-FFF2-40B4-BE49-F238E27FC236}">
                <a16:creationId xmlns:a16="http://schemas.microsoft.com/office/drawing/2014/main" id="{030A2EBF-904B-D6C5-EDA0-6F1DD7A44917}"/>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171793C-B2C4-7FB2-BE35-886B0F07B6C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C7415C5B-C7B4-C486-1290-B9C3DCA3C0A7}"/>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2B7BFD5C-72D2-387E-949B-B373B66D9098}"/>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1" name="Freeform 17">
              <a:extLst>
                <a:ext uri="{FF2B5EF4-FFF2-40B4-BE49-F238E27FC236}">
                  <a16:creationId xmlns:a16="http://schemas.microsoft.com/office/drawing/2014/main" id="{3C2FE088-7492-5494-1E60-5CE85C3264C8}"/>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grpSp>
      <p:pic>
        <p:nvPicPr>
          <p:cNvPr id="1037" name="Picture 2">
            <a:extLst>
              <a:ext uri="{FF2B5EF4-FFF2-40B4-BE49-F238E27FC236}">
                <a16:creationId xmlns:a16="http://schemas.microsoft.com/office/drawing/2014/main" id="{4905DBB2-DA7D-C2D2-D133-295EE7BD950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047" r:id="rId1"/>
    <p:sldLayoutId id="2147484048" r:id="rId2"/>
    <p:sldLayoutId id="2147484046"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 id="2147484057" r:id="rId12"/>
    <p:sldLayoutId id="2147484058" r:id="rId13"/>
  </p:sldLayoutIdLst>
  <p:hf sldNum="0" hdr="0" dt="0"/>
  <p:txStyles>
    <p:titleStyle>
      <a:lvl1pPr algn="l" rtl="0" eaLnBrk="0" fontAlgn="base" hangingPunct="0">
        <a:lnSpc>
          <a:spcPts val="3800"/>
        </a:lnSpc>
        <a:spcBef>
          <a:spcPct val="0"/>
        </a:spcBef>
        <a:spcAft>
          <a:spcPct val="0"/>
        </a:spcAft>
        <a:defRPr sz="3800" b="1" kern="1200" cap="all">
          <a:solidFill>
            <a:srgbClr val="00205B"/>
          </a:solidFill>
          <a:latin typeface="+mj-lt"/>
          <a:ea typeface="+mj-ea"/>
          <a:cs typeface="+mj-cs"/>
        </a:defRPr>
      </a:lvl1pPr>
      <a:lvl2pPr algn="l" rtl="0" eaLnBrk="0" fontAlgn="base" hangingPunct="0">
        <a:lnSpc>
          <a:spcPts val="3800"/>
        </a:lnSpc>
        <a:spcBef>
          <a:spcPct val="0"/>
        </a:spcBef>
        <a:spcAft>
          <a:spcPct val="0"/>
        </a:spcAft>
        <a:defRPr sz="3800" b="1">
          <a:solidFill>
            <a:srgbClr val="00205B"/>
          </a:solidFill>
          <a:latin typeface="Calibri" pitchFamily="34" charset="0"/>
        </a:defRPr>
      </a:lvl2pPr>
      <a:lvl3pPr algn="l" rtl="0" eaLnBrk="0" fontAlgn="base" hangingPunct="0">
        <a:lnSpc>
          <a:spcPts val="3800"/>
        </a:lnSpc>
        <a:spcBef>
          <a:spcPct val="0"/>
        </a:spcBef>
        <a:spcAft>
          <a:spcPct val="0"/>
        </a:spcAft>
        <a:defRPr sz="3800" b="1">
          <a:solidFill>
            <a:srgbClr val="00205B"/>
          </a:solidFill>
          <a:latin typeface="Calibri" pitchFamily="34" charset="0"/>
        </a:defRPr>
      </a:lvl3pPr>
      <a:lvl4pPr algn="l" rtl="0" eaLnBrk="0" fontAlgn="base" hangingPunct="0">
        <a:lnSpc>
          <a:spcPts val="3800"/>
        </a:lnSpc>
        <a:spcBef>
          <a:spcPct val="0"/>
        </a:spcBef>
        <a:spcAft>
          <a:spcPct val="0"/>
        </a:spcAft>
        <a:defRPr sz="3800" b="1">
          <a:solidFill>
            <a:srgbClr val="00205B"/>
          </a:solidFill>
          <a:latin typeface="Calibri" pitchFamily="34" charset="0"/>
        </a:defRPr>
      </a:lvl4pPr>
      <a:lvl5pPr algn="l" rtl="0" eaLnBrk="0" fontAlgn="base" hangingPunct="0">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0" fontAlgn="base" hangingPunct="0">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0" fontAlgn="base" hangingPunct="0">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0" fontAlgn="base" hangingPunct="0">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8/2/2023</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373166"/>
      </p:ext>
    </p:extLst>
  </p:cSld>
  <p:clrMap bg1="lt1" tx1="dk1" bg2="lt2" tx2="dk2" accent1="accent1" accent2="accent2" accent3="accent3" accent4="accent4" accent5="accent5" accent6="accent6" hlink="hlink" folHlink="folHlink"/>
  <p:sldLayoutIdLst>
    <p:sldLayoutId id="2147484060" r:id="rId1"/>
    <p:sldLayoutId id="2147484061" r:id="rId2"/>
    <p:sldLayoutId id="2147484062" r:id="rId3"/>
    <p:sldLayoutId id="2147484063" r:id="rId4"/>
    <p:sldLayoutId id="2147484064" r:id="rId5"/>
    <p:sldLayoutId id="2147484065" r:id="rId6"/>
    <p:sldLayoutId id="2147484066" r:id="rId7"/>
    <p:sldLayoutId id="2147484067" r:id="rId8"/>
    <p:sldLayoutId id="2147484068" r:id="rId9"/>
    <p:sldLayoutId id="2147484069" r:id="rId10"/>
    <p:sldLayoutId id="2147484070" r:id="rId11"/>
    <p:sldLayoutId id="2147484071" r:id="rId12"/>
    <p:sldLayoutId id="2147484072" r:id="rId13"/>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466851" y="1989139"/>
            <a:ext cx="10500783"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710267"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8/2/2023</a:t>
            </a:fld>
            <a:endParaRPr lang="en-US"/>
          </a:p>
        </p:txBody>
      </p:sp>
      <p:sp>
        <p:nvSpPr>
          <p:cNvPr id="5" name="Footer Placeholder 4"/>
          <p:cNvSpPr>
            <a:spLocks noGrp="1"/>
          </p:cNvSpPr>
          <p:nvPr>
            <p:ph type="ftr" sz="quarter" idx="3"/>
          </p:nvPr>
        </p:nvSpPr>
        <p:spPr>
          <a:xfrm>
            <a:off x="9997018" y="6516688"/>
            <a:ext cx="1991783" cy="303212"/>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8" name="Rectangle 7"/>
          <p:cNvSpPr/>
          <p:nvPr/>
        </p:nvSpPr>
        <p:spPr>
          <a:xfrm>
            <a:off x="874185" y="0"/>
            <a:ext cx="4023783"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grpSp>
      <p:pic>
        <p:nvPicPr>
          <p:cNvPr id="1037" name="Picture 27" descr="NFHS-Small-Logo-color-Trans.gif"/>
          <p:cNvPicPr>
            <a:picLocks noChangeAspect="1"/>
          </p:cNvPicPr>
          <p:nvPr/>
        </p:nvPicPr>
        <p:blipFill>
          <a:blip r:embed="rId13" cstate="print"/>
          <a:srcRect/>
          <a:stretch>
            <a:fillRect/>
          </a:stretch>
        </p:blipFill>
        <p:spPr bwMode="auto">
          <a:xfrm>
            <a:off x="505885" y="5973764"/>
            <a:ext cx="713316" cy="782637"/>
          </a:xfrm>
          <a:prstGeom prst="rect">
            <a:avLst/>
          </a:prstGeom>
          <a:noFill/>
          <a:ln w="9525">
            <a:noFill/>
            <a:miter lim="800000"/>
            <a:headEnd/>
            <a:tailEnd/>
          </a:ln>
        </p:spPr>
      </p:pic>
    </p:spTree>
    <p:extLst>
      <p:ext uri="{BB962C8B-B14F-4D97-AF65-F5344CB8AC3E}">
        <p14:creationId xmlns:p14="http://schemas.microsoft.com/office/powerpoint/2010/main" val="1993364855"/>
      </p:ext>
    </p:extLst>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hf sldNum="0" hdr="0" dt="0"/>
  <p:txStyles>
    <p:titleStyle>
      <a:lvl1pPr algn="l" rtl="0" eaLnBrk="1" fontAlgn="base" hangingPunct="1">
        <a:lnSpc>
          <a:spcPts val="3800"/>
        </a:lnSpc>
        <a:spcBef>
          <a:spcPct val="0"/>
        </a:spcBef>
        <a:spcAft>
          <a:spcPct val="0"/>
        </a:spcAft>
        <a:defRPr sz="3800" b="1" kern="1200" cap="all">
          <a:solidFill>
            <a:schemeClr val="tx2"/>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0.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7.xml"/><Relationship Id="rId1" Type="http://schemas.openxmlformats.org/officeDocument/2006/relationships/slideLayout" Target="../slideLayouts/slideLayout18.xml"/><Relationship Id="rId5" Type="http://schemas.openxmlformats.org/officeDocument/2006/relationships/image" Target="../media/image54.png"/><Relationship Id="rId4" Type="http://schemas.openxmlformats.org/officeDocument/2006/relationships/image" Target="../media/image53.png"/></Relationships>
</file>

<file path=ppt/slides/_rels/slide4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4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9.xml"/><Relationship Id="rId1" Type="http://schemas.openxmlformats.org/officeDocument/2006/relationships/slideLayout" Target="../slideLayouts/slideLayout18.xml"/><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3.xml"/><Relationship Id="rId1" Type="http://schemas.openxmlformats.org/officeDocument/2006/relationships/slideLayout" Target="../slideLayouts/slideLayout6.xml"/><Relationship Id="rId4" Type="http://schemas.openxmlformats.org/officeDocument/2006/relationships/image" Target="../media/image48.png"/></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46.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5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7.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5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8.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9.xml"/><Relationship Id="rId1" Type="http://schemas.openxmlformats.org/officeDocument/2006/relationships/slideLayout" Target="../slideLayouts/slideLayout5.xml"/><Relationship Id="rId4" Type="http://schemas.openxmlformats.org/officeDocument/2006/relationships/image" Target="../media/image48.png"/></Relationships>
</file>

<file path=ppt/slides/_rels/slide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0.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8.xml"/><Relationship Id="rId5" Type="http://schemas.openxmlformats.org/officeDocument/2006/relationships/image" Target="../media/image70.png"/><Relationship Id="rId4" Type="http://schemas.openxmlformats.org/officeDocument/2006/relationships/image" Target="../media/image69.png"/></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5.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57CEA13-99F5-168D-881B-9B590890B79E}"/>
              </a:ext>
            </a:extLst>
          </p:cNvPr>
          <p:cNvSpPr>
            <a:spLocks noGrp="1"/>
          </p:cNvSpPr>
          <p:nvPr>
            <p:ph type="title"/>
          </p:nvPr>
        </p:nvSpPr>
        <p:spPr>
          <a:xfrm>
            <a:off x="627856" y="1519727"/>
            <a:ext cx="10026650" cy="1609725"/>
          </a:xfrm>
        </p:spPr>
        <p:txBody>
          <a:bodyPr/>
          <a:lstStyle/>
          <a:p>
            <a:pPr algn="ctr">
              <a:defRPr/>
            </a:pPr>
            <a:r>
              <a:rPr lang="en-US" altLang="en-US" sz="3600" dirty="0">
                <a:solidFill>
                  <a:srgbClr val="FFFF00"/>
                </a:solidFill>
                <a:latin typeface="Arial Nova" panose="020B0604020202020204" pitchFamily="34" charset="0"/>
                <a:ea typeface="Batang" panose="02030600000101010101" pitchFamily="18" charset="-127"/>
              </a:rPr>
              <a:t>2023</a:t>
            </a:r>
            <a:br>
              <a:rPr lang="en-US" altLang="en-US" sz="3600" dirty="0">
                <a:solidFill>
                  <a:srgbClr val="FFFF00"/>
                </a:solidFill>
                <a:latin typeface="Arial Nova" panose="020B0604020202020204" pitchFamily="34" charset="0"/>
                <a:ea typeface="Batang" panose="02030600000101010101" pitchFamily="18" charset="-127"/>
              </a:rPr>
            </a:br>
            <a:r>
              <a:rPr lang="en-US" altLang="en-US" sz="3600" dirty="0" err="1">
                <a:solidFill>
                  <a:srgbClr val="FFFF00"/>
                </a:solidFill>
                <a:latin typeface="Arial Nova" panose="020B0604020202020204" pitchFamily="34" charset="0"/>
                <a:ea typeface="Batang" panose="02030600000101010101" pitchFamily="18" charset="-127"/>
              </a:rPr>
              <a:t>NIAa</a:t>
            </a:r>
            <a:br>
              <a:rPr lang="en-US" altLang="en-US" sz="3600" dirty="0">
                <a:solidFill>
                  <a:srgbClr val="FFFF00"/>
                </a:solidFill>
                <a:latin typeface="Arial Nova" panose="020B0604020202020204" pitchFamily="34" charset="0"/>
                <a:ea typeface="Batang" panose="02030600000101010101" pitchFamily="18" charset="-127"/>
              </a:rPr>
            </a:br>
            <a:r>
              <a:rPr lang="en-US" altLang="en-US" sz="3600" dirty="0">
                <a:solidFill>
                  <a:srgbClr val="FFFF00"/>
                </a:solidFill>
                <a:latin typeface="Arial Nova" panose="020B0604020202020204" pitchFamily="34" charset="0"/>
                <a:ea typeface="Batang" panose="02030600000101010101" pitchFamily="18" charset="-127"/>
              </a:rPr>
              <a:t>Volleyball</a:t>
            </a:r>
            <a:br>
              <a:rPr lang="en-US" altLang="en-US" sz="3600" dirty="0">
                <a:solidFill>
                  <a:srgbClr val="FFFF00"/>
                </a:solidFill>
                <a:latin typeface="Arial Nova" panose="020B0604020202020204" pitchFamily="34" charset="0"/>
                <a:ea typeface="Batang" panose="02030600000101010101" pitchFamily="18" charset="-127"/>
              </a:rPr>
            </a:br>
            <a:r>
              <a:rPr lang="en-US" altLang="en-US" sz="3600" dirty="0">
                <a:solidFill>
                  <a:srgbClr val="FFFF00"/>
                </a:solidFill>
                <a:latin typeface="Arial Nova" panose="020B0604020202020204" pitchFamily="34" charset="0"/>
                <a:ea typeface="Batang" panose="02030600000101010101" pitchFamily="18" charset="-127"/>
              </a:rPr>
              <a:t>Coaches PRE-Season</a:t>
            </a:r>
            <a:br>
              <a:rPr lang="en-US" altLang="en-US" sz="3600" dirty="0">
                <a:solidFill>
                  <a:srgbClr val="FFFF00"/>
                </a:solidFill>
                <a:latin typeface="Arial Nova" panose="020B0604020202020204" pitchFamily="34" charset="0"/>
                <a:ea typeface="Batang" panose="02030600000101010101" pitchFamily="18" charset="-127"/>
              </a:rPr>
            </a:br>
            <a:r>
              <a:rPr lang="en-US" altLang="en-US" sz="3600" dirty="0">
                <a:solidFill>
                  <a:srgbClr val="FFFF00"/>
                </a:solidFill>
                <a:latin typeface="Arial Nova" panose="020B0604020202020204" pitchFamily="34" charset="0"/>
                <a:ea typeface="Batang" panose="02030600000101010101" pitchFamily="18" charset="-127"/>
              </a:rPr>
              <a:t> Rules Clinic</a:t>
            </a:r>
            <a:endParaRPr lang="en-US" dirty="0">
              <a:solidFill>
                <a:srgbClr val="FFFF00"/>
              </a:solidFill>
              <a:latin typeface="Arial Nova" panose="020B0604020202020204" pitchFamily="34" charset="0"/>
            </a:endParaRPr>
          </a:p>
        </p:txBody>
      </p:sp>
      <p:sp>
        <p:nvSpPr>
          <p:cNvPr id="10" name="Title 1">
            <a:extLst>
              <a:ext uri="{FF2B5EF4-FFF2-40B4-BE49-F238E27FC236}">
                <a16:creationId xmlns:a16="http://schemas.microsoft.com/office/drawing/2014/main" id="{343CF24C-77E3-036D-541B-3705CF7FBC10}"/>
              </a:ext>
            </a:extLst>
          </p:cNvPr>
          <p:cNvSpPr txBox="1">
            <a:spLocks/>
          </p:cNvSpPr>
          <p:nvPr/>
        </p:nvSpPr>
        <p:spPr bwMode="auto">
          <a:xfrm>
            <a:off x="4362572" y="4572297"/>
            <a:ext cx="7328511" cy="1609725"/>
          </a:xfrm>
          <a:prstGeom prst="rect">
            <a:avLst/>
          </a:prstGeom>
          <a:noFill/>
          <a:ln w="9525">
            <a:noFill/>
            <a:miter lim="800000"/>
            <a:headEnd/>
            <a:tailEnd/>
          </a:ln>
        </p:spPr>
        <p:txBody>
          <a:bodyPr anchor="ctr"/>
          <a:lstStyle>
            <a:lvl1pPr algn="l" rtl="0" eaLnBrk="1" fontAlgn="base" hangingPunct="1">
              <a:lnSpc>
                <a:spcPts val="3800"/>
              </a:lnSpc>
              <a:spcBef>
                <a:spcPct val="0"/>
              </a:spcBef>
              <a:spcAft>
                <a:spcPct val="0"/>
              </a:spcAft>
              <a:defRPr sz="3800" b="1" kern="1200" cap="all" baseline="0">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r" fontAlgn="auto">
              <a:lnSpc>
                <a:spcPct val="100000"/>
              </a:lnSpc>
              <a:spcAft>
                <a:spcPts val="0"/>
              </a:spcAft>
              <a:defRPr/>
            </a:pPr>
            <a:br>
              <a:rPr lang="en-US" altLang="en-US" dirty="0"/>
            </a:br>
            <a:br>
              <a:rPr lang="en-US" altLang="en-US" dirty="0"/>
            </a:br>
            <a:r>
              <a:rPr lang="en-US" altLang="en-US" sz="1600" dirty="0">
                <a:solidFill>
                  <a:srgbClr val="FFFF00"/>
                </a:solidFill>
                <a:latin typeface="Arial Narrow" panose="020B0606020202030204" pitchFamily="34" charset="0"/>
              </a:rPr>
              <a:t>Ellen Townsend, </a:t>
            </a:r>
            <a:r>
              <a:rPr lang="en-US" altLang="en-US" sz="1600" dirty="0">
                <a:solidFill>
                  <a:schemeClr val="bg1"/>
                </a:solidFill>
                <a:latin typeface="Arial Narrow" panose="020B0606020202030204" pitchFamily="34" charset="0"/>
              </a:rPr>
              <a:t>NIAA State Rules Interpreter</a:t>
            </a:r>
          </a:p>
          <a:p>
            <a:pPr algn="r" fontAlgn="auto">
              <a:lnSpc>
                <a:spcPct val="100000"/>
              </a:lnSpc>
              <a:spcAft>
                <a:spcPts val="0"/>
              </a:spcAft>
              <a:defRPr/>
            </a:pPr>
            <a:r>
              <a:rPr lang="en-US" altLang="en-US" sz="1600" u="sng" dirty="0">
                <a:solidFill>
                  <a:srgbClr val="FFFF00"/>
                </a:solidFill>
                <a:latin typeface="Arial Narrow" panose="020B0606020202030204" pitchFamily="34" charset="0"/>
              </a:rPr>
              <a:t>etownsend15.et@gmail.com</a:t>
            </a:r>
            <a:br>
              <a:rPr lang="en-US" altLang="en-US" sz="1600" dirty="0">
                <a:solidFill>
                  <a:srgbClr val="FFFF00"/>
                </a:solidFill>
                <a:latin typeface="Arial Narrow" panose="020B0606020202030204" pitchFamily="34" charset="0"/>
              </a:rPr>
            </a:br>
            <a:r>
              <a:rPr lang="en-US" altLang="en-US" sz="1600" dirty="0">
                <a:solidFill>
                  <a:srgbClr val="FFFF00"/>
                </a:solidFill>
                <a:latin typeface="Arial Narrow" panose="020B0606020202030204" pitchFamily="34" charset="0"/>
              </a:rPr>
              <a:t>775-742-9964</a:t>
            </a:r>
            <a:br>
              <a:rPr lang="en-US" altLang="en-US" sz="2400" dirty="0"/>
            </a:br>
            <a:endParaRPr lang="en-US" altLang="en-US" sz="2400" dirty="0"/>
          </a:p>
        </p:txBody>
      </p:sp>
      <p:pic>
        <p:nvPicPr>
          <p:cNvPr id="16388" name="Picture 7" descr="j0305647">
            <a:extLst>
              <a:ext uri="{FF2B5EF4-FFF2-40B4-BE49-F238E27FC236}">
                <a16:creationId xmlns:a16="http://schemas.microsoft.com/office/drawing/2014/main" id="{30D38EC3-F636-DB18-240E-B830C037E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3763" y="1912938"/>
            <a:ext cx="1741487"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4">
            <a:extLst>
              <a:ext uri="{FF2B5EF4-FFF2-40B4-BE49-F238E27FC236}">
                <a16:creationId xmlns:a16="http://schemas.microsoft.com/office/drawing/2014/main" id="{0603ADF1-9B98-6777-ED17-CA0427AFF8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6638" y="596900"/>
            <a:ext cx="2652712"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C147004-98FD-B9FB-DCB0-5191C2154FA7}"/>
              </a:ext>
            </a:extLst>
          </p:cNvPr>
          <p:cNvSpPr txBox="1"/>
          <p:nvPr/>
        </p:nvSpPr>
        <p:spPr>
          <a:xfrm>
            <a:off x="2421609" y="4144458"/>
            <a:ext cx="7526216" cy="461665"/>
          </a:xfrm>
          <a:prstGeom prst="rect">
            <a:avLst/>
          </a:prstGeom>
          <a:noFill/>
        </p:spPr>
        <p:txBody>
          <a:bodyPr wrap="square" rtlCol="0">
            <a:spAutoFit/>
          </a:bodyPr>
          <a:lstStyle/>
          <a:p>
            <a:r>
              <a:rPr lang="en-US" sz="2400" b="1" dirty="0">
                <a:solidFill>
                  <a:srgbClr val="F8F8F8"/>
                </a:solidFill>
              </a:rPr>
              <a:t>Ellen Townsend, NNVOA</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a person's face&#10;&#10;Description automatically generated">
            <a:extLst>
              <a:ext uri="{FF2B5EF4-FFF2-40B4-BE49-F238E27FC236}">
                <a16:creationId xmlns:a16="http://schemas.microsoft.com/office/drawing/2014/main" id="{8995361A-21B4-5C60-6D62-705E26DA03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281" y="-49696"/>
            <a:ext cx="9144000" cy="6858000"/>
          </a:xfrm>
          <a:prstGeom prst="rect">
            <a:avLst/>
          </a:prstGeom>
        </p:spPr>
      </p:pic>
    </p:spTree>
    <p:extLst>
      <p:ext uri="{BB962C8B-B14F-4D97-AF65-F5344CB8AC3E}">
        <p14:creationId xmlns:p14="http://schemas.microsoft.com/office/powerpoint/2010/main" val="610402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up of several pictures of a person's ear&#10;&#10;Description automatically generated">
            <a:extLst>
              <a:ext uri="{FF2B5EF4-FFF2-40B4-BE49-F238E27FC236}">
                <a16:creationId xmlns:a16="http://schemas.microsoft.com/office/drawing/2014/main" id="{8276F506-7A02-1A85-AFAD-5529BE6E2E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0644" y="-735497"/>
            <a:ext cx="9144000" cy="8955157"/>
          </a:xfrm>
          <a:prstGeom prst="rect">
            <a:avLst/>
          </a:prstGeom>
        </p:spPr>
      </p:pic>
    </p:spTree>
    <p:extLst>
      <p:ext uri="{BB962C8B-B14F-4D97-AF65-F5344CB8AC3E}">
        <p14:creationId xmlns:p14="http://schemas.microsoft.com/office/powerpoint/2010/main" val="4082859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0FB92-5F45-4B05-A26A-947949972085}"/>
              </a:ext>
            </a:extLst>
          </p:cNvPr>
          <p:cNvSpPr>
            <a:spLocks noGrp="1"/>
          </p:cNvSpPr>
          <p:nvPr>
            <p:ph type="title"/>
          </p:nvPr>
        </p:nvSpPr>
        <p:spPr/>
        <p:txBody>
          <a:bodyPr/>
          <a:lstStyle/>
          <a:p>
            <a:r>
              <a:rPr lang="en-US" dirty="0"/>
              <a:t>Equipment and accessories</a:t>
            </a:r>
            <a:br>
              <a:rPr lang="en-US" dirty="0"/>
            </a:br>
            <a:r>
              <a:rPr lang="en-US" dirty="0"/>
              <a:t>4-1-7</a:t>
            </a:r>
          </a:p>
        </p:txBody>
      </p:sp>
      <p:sp>
        <p:nvSpPr>
          <p:cNvPr id="3" name="Content Placeholder 2">
            <a:extLst>
              <a:ext uri="{FF2B5EF4-FFF2-40B4-BE49-F238E27FC236}">
                <a16:creationId xmlns:a16="http://schemas.microsoft.com/office/drawing/2014/main" id="{B88779B4-61CC-4BE8-B724-6E3726EA3BAD}"/>
              </a:ext>
            </a:extLst>
          </p:cNvPr>
          <p:cNvSpPr>
            <a:spLocks noGrp="1"/>
          </p:cNvSpPr>
          <p:nvPr>
            <p:ph idx="1"/>
          </p:nvPr>
        </p:nvSpPr>
        <p:spPr>
          <a:xfrm>
            <a:off x="1941513" y="4629150"/>
            <a:ext cx="10026650" cy="1812925"/>
          </a:xfrm>
        </p:spPr>
        <p:txBody>
          <a:bodyPr/>
          <a:lstStyle/>
          <a:p>
            <a:r>
              <a:rPr lang="en-US" dirty="0"/>
              <a:t>String bracelets, commemorative bracelets and body jewelry are considered jewelry and are not permitted.</a:t>
            </a:r>
          </a:p>
          <a:p>
            <a:r>
              <a:rPr lang="en-US" u="sng" dirty="0"/>
              <a:t>Taping over jewelry is not permitted.</a:t>
            </a:r>
          </a:p>
          <a:p>
            <a:pPr lvl="1"/>
            <a:r>
              <a:rPr lang="en-US" b="1" dirty="0"/>
              <a:t>Exceptions remain for religious and medical alert </a:t>
            </a:r>
            <a:r>
              <a:rPr lang="en-US" b="1" dirty="0">
                <a:solidFill>
                  <a:schemeClr val="accent3">
                    <a:lumMod val="60000"/>
                    <a:lumOff val="40000"/>
                  </a:schemeClr>
                </a:solidFill>
              </a:rPr>
              <a:t>medals</a:t>
            </a:r>
          </a:p>
        </p:txBody>
      </p:sp>
      <p:sp>
        <p:nvSpPr>
          <p:cNvPr id="4" name="Footer Placeholder 3">
            <a:extLst>
              <a:ext uri="{FF2B5EF4-FFF2-40B4-BE49-F238E27FC236}">
                <a16:creationId xmlns:a16="http://schemas.microsoft.com/office/drawing/2014/main" id="{9B3E7CA8-4D75-46F7-A7D6-FCA1230967B4}"/>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Chart&#10;&#10;Description automatically generated with medium confidence">
            <a:extLst>
              <a:ext uri="{FF2B5EF4-FFF2-40B4-BE49-F238E27FC236}">
                <a16:creationId xmlns:a16="http://schemas.microsoft.com/office/drawing/2014/main" id="{E45F5BA4-C6A8-A040-F121-305B66E2ED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1513" y="1949704"/>
            <a:ext cx="8906256" cy="2596896"/>
          </a:xfrm>
          <a:prstGeom prst="rect">
            <a:avLst/>
          </a:prstGeom>
        </p:spPr>
      </p:pic>
    </p:spTree>
    <p:extLst>
      <p:ext uri="{BB962C8B-B14F-4D97-AF65-F5344CB8AC3E}">
        <p14:creationId xmlns:p14="http://schemas.microsoft.com/office/powerpoint/2010/main" val="543140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A9CA537-1EF4-6FAB-576B-D60272C857C4}"/>
              </a:ext>
            </a:extLst>
          </p:cNvPr>
          <p:cNvSpPr>
            <a:spLocks noGrp="1"/>
          </p:cNvSpPr>
          <p:nvPr>
            <p:ph type="ftr" sz="quarter" idx="4294967295"/>
          </p:nvPr>
        </p:nvSpPr>
        <p:spPr>
          <a:xfrm>
            <a:off x="10199688" y="6524625"/>
            <a:ext cx="1992312" cy="295275"/>
          </a:xfrm>
        </p:spPr>
        <p:txBody>
          <a:bodyPr/>
          <a:lstStyle/>
          <a:p>
            <a:pPr>
              <a:defRPr/>
            </a:pPr>
            <a:r>
              <a:rPr lang="en-US"/>
              <a:t>www.nfhs.org</a:t>
            </a:r>
          </a:p>
        </p:txBody>
      </p:sp>
      <p:sp>
        <p:nvSpPr>
          <p:cNvPr id="5" name="TextBox 4">
            <a:extLst>
              <a:ext uri="{FF2B5EF4-FFF2-40B4-BE49-F238E27FC236}">
                <a16:creationId xmlns:a16="http://schemas.microsoft.com/office/drawing/2014/main" id="{33127C14-3A19-E009-DCA4-6AB686BC57F5}"/>
              </a:ext>
            </a:extLst>
          </p:cNvPr>
          <p:cNvSpPr txBox="1"/>
          <p:nvPr/>
        </p:nvSpPr>
        <p:spPr>
          <a:xfrm>
            <a:off x="1152939" y="735495"/>
            <a:ext cx="9471991" cy="4708981"/>
          </a:xfrm>
          <a:prstGeom prst="rect">
            <a:avLst/>
          </a:prstGeom>
          <a:noFill/>
        </p:spPr>
        <p:txBody>
          <a:bodyPr wrap="square" rtlCol="0">
            <a:spAutoFit/>
          </a:bodyPr>
          <a:lstStyle/>
          <a:p>
            <a:r>
              <a:rPr lang="en-US" sz="6000" dirty="0"/>
              <a:t>Coach – Educate your players and take care of jewelry before the match...</a:t>
            </a:r>
          </a:p>
          <a:p>
            <a:r>
              <a:rPr lang="en-US" sz="6000" dirty="0"/>
              <a:t>PLEASE!!</a:t>
            </a:r>
          </a:p>
          <a:p>
            <a:r>
              <a:rPr lang="en-US" sz="6000" dirty="0"/>
              <a:t>It is your responsibility.</a:t>
            </a:r>
          </a:p>
        </p:txBody>
      </p:sp>
    </p:spTree>
    <p:extLst>
      <p:ext uri="{BB962C8B-B14F-4D97-AF65-F5344CB8AC3E}">
        <p14:creationId xmlns:p14="http://schemas.microsoft.com/office/powerpoint/2010/main" val="3471640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77C79-5622-4BB1-BAC1-6930262DA8B0}"/>
              </a:ext>
            </a:extLst>
          </p:cNvPr>
          <p:cNvSpPr>
            <a:spLocks noGrp="1"/>
          </p:cNvSpPr>
          <p:nvPr>
            <p:ph type="title"/>
          </p:nvPr>
        </p:nvSpPr>
        <p:spPr/>
        <p:txBody>
          <a:bodyPr/>
          <a:lstStyle/>
          <a:p>
            <a:r>
              <a:rPr lang="en-US" dirty="0"/>
              <a:t>Legal uniform</a:t>
            </a:r>
            <a:br>
              <a:rPr lang="en-US" dirty="0"/>
            </a:br>
            <a:r>
              <a:rPr lang="en-US" dirty="0"/>
              <a:t>4-2-4</a:t>
            </a:r>
            <a:r>
              <a:rPr lang="en-US" cap="none" dirty="0"/>
              <a:t>b</a:t>
            </a:r>
            <a:endParaRPr lang="en-US" dirty="0"/>
          </a:p>
        </p:txBody>
      </p:sp>
      <p:sp>
        <p:nvSpPr>
          <p:cNvPr id="4" name="Footer Placeholder 3">
            <a:extLst>
              <a:ext uri="{FF2B5EF4-FFF2-40B4-BE49-F238E27FC236}">
                <a16:creationId xmlns:a16="http://schemas.microsoft.com/office/drawing/2014/main" id="{92153579-9EB1-42E0-9BF8-2C4FC0CC8AD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7" name="TextBox 6">
            <a:extLst>
              <a:ext uri="{FF2B5EF4-FFF2-40B4-BE49-F238E27FC236}">
                <a16:creationId xmlns:a16="http://schemas.microsoft.com/office/drawing/2014/main" id="{D19F169B-6821-4557-A764-C670D084A562}"/>
              </a:ext>
            </a:extLst>
          </p:cNvPr>
          <p:cNvSpPr txBox="1"/>
          <p:nvPr/>
        </p:nvSpPr>
        <p:spPr>
          <a:xfrm>
            <a:off x="6387380" y="2110154"/>
            <a:ext cx="5499820" cy="1569660"/>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anose="020B0604020202020204" pitchFamily="34" charset="0"/>
              </a:rPr>
              <a:t>Numbers with a leading zero (01, 02, 03, etc.) will be non-compliant beginning in 2028.</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anose="020B0604020202020204" pitchFamily="34" charset="0"/>
              </a:rPr>
              <a:t>Legal uniforms must be numbered 0-99.</a:t>
            </a:r>
          </a:p>
        </p:txBody>
      </p:sp>
      <p:pic>
        <p:nvPicPr>
          <p:cNvPr id="5" name="Picture 4" descr="A picture containing diagram&#10;&#10;Description automatically generated">
            <a:extLst>
              <a:ext uri="{FF2B5EF4-FFF2-40B4-BE49-F238E27FC236}">
                <a16:creationId xmlns:a16="http://schemas.microsoft.com/office/drawing/2014/main" id="{151DB561-2562-00F2-E2E7-737D3DF8AA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8015" y="2019105"/>
            <a:ext cx="4487985" cy="4388252"/>
          </a:xfrm>
          <a:prstGeom prst="rect">
            <a:avLst/>
          </a:prstGeom>
        </p:spPr>
      </p:pic>
    </p:spTree>
    <p:extLst>
      <p:ext uri="{BB962C8B-B14F-4D97-AF65-F5344CB8AC3E}">
        <p14:creationId xmlns:p14="http://schemas.microsoft.com/office/powerpoint/2010/main" val="765921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2C5C1-413A-545F-B093-FABBD0366243}"/>
              </a:ext>
            </a:extLst>
          </p:cNvPr>
          <p:cNvSpPr>
            <a:spLocks noGrp="1"/>
          </p:cNvSpPr>
          <p:nvPr>
            <p:ph type="title"/>
          </p:nvPr>
        </p:nvSpPr>
        <p:spPr/>
        <p:txBody>
          <a:bodyPr/>
          <a:lstStyle/>
          <a:p>
            <a:r>
              <a:rPr lang="en-US" dirty="0"/>
              <a:t>4-2-4</a:t>
            </a:r>
            <a:r>
              <a:rPr lang="en-US" cap="none" dirty="0"/>
              <a:t>c</a:t>
            </a:r>
            <a:br>
              <a:rPr lang="en-US" dirty="0"/>
            </a:br>
            <a:r>
              <a:rPr lang="en-US" dirty="0"/>
              <a:t>legal uniform</a:t>
            </a:r>
          </a:p>
        </p:txBody>
      </p:sp>
      <p:sp>
        <p:nvSpPr>
          <p:cNvPr id="3" name="Content Placeholder 2">
            <a:extLst>
              <a:ext uri="{FF2B5EF4-FFF2-40B4-BE49-F238E27FC236}">
                <a16:creationId xmlns:a16="http://schemas.microsoft.com/office/drawing/2014/main" id="{B9C87720-ECFD-6C53-FC14-293ED30B8E99}"/>
              </a:ext>
            </a:extLst>
          </p:cNvPr>
          <p:cNvSpPr>
            <a:spLocks noGrp="1"/>
          </p:cNvSpPr>
          <p:nvPr>
            <p:ph idx="1"/>
          </p:nvPr>
        </p:nvSpPr>
        <p:spPr>
          <a:xfrm>
            <a:off x="1430424" y="5522762"/>
            <a:ext cx="10558376" cy="1001864"/>
          </a:xfrm>
        </p:spPr>
        <p:txBody>
          <a:bodyPr/>
          <a:lstStyle/>
          <a:p>
            <a:r>
              <a:rPr lang="en-US" sz="2400" b="0" i="0" u="none" strike="noStrike" baseline="0" dirty="0">
                <a:latin typeface="Calibri" panose="020F0502020204030204" pitchFamily="34" charset="0"/>
                <a:cs typeface="Calibri" panose="020F0502020204030204" pitchFamily="34" charset="0"/>
              </a:rPr>
              <a:t>Beginning with the 2023 season (THIS SEASON), the body of the uniform number must clearly contrast with the uniform top regardless of the border/trim.</a:t>
            </a:r>
          </a:p>
        </p:txBody>
      </p:sp>
      <p:sp>
        <p:nvSpPr>
          <p:cNvPr id="4" name="Footer Placeholder 3">
            <a:extLst>
              <a:ext uri="{FF2B5EF4-FFF2-40B4-BE49-F238E27FC236}">
                <a16:creationId xmlns:a16="http://schemas.microsoft.com/office/drawing/2014/main" id="{6A8F2DE3-87BF-3AA2-E6A9-1506CCD40DC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Diagram&#10;&#10;Description automatically generated with low confidence">
            <a:extLst>
              <a:ext uri="{FF2B5EF4-FFF2-40B4-BE49-F238E27FC236}">
                <a16:creationId xmlns:a16="http://schemas.microsoft.com/office/drawing/2014/main" id="{423C97B1-4245-EAC3-FA5F-D81307C1DD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92412" y="2068626"/>
            <a:ext cx="6502674" cy="3488719"/>
          </a:xfrm>
          <a:prstGeom prst="rect">
            <a:avLst/>
          </a:prstGeom>
        </p:spPr>
      </p:pic>
    </p:spTree>
    <p:extLst>
      <p:ext uri="{BB962C8B-B14F-4D97-AF65-F5344CB8AC3E}">
        <p14:creationId xmlns:p14="http://schemas.microsoft.com/office/powerpoint/2010/main" val="32931746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FB157-24D6-40BC-908E-92E080655BB3}"/>
              </a:ext>
            </a:extLst>
          </p:cNvPr>
          <p:cNvSpPr>
            <a:spLocks noGrp="1"/>
          </p:cNvSpPr>
          <p:nvPr>
            <p:ph type="title"/>
          </p:nvPr>
        </p:nvSpPr>
        <p:spPr/>
        <p:txBody>
          <a:bodyPr/>
          <a:lstStyle/>
          <a:p>
            <a:r>
              <a:rPr lang="en-US" dirty="0"/>
              <a:t>conduct</a:t>
            </a:r>
            <a:br>
              <a:rPr lang="en-US" dirty="0"/>
            </a:br>
            <a:r>
              <a:rPr lang="en-US" dirty="0"/>
              <a:t>5-5-3</a:t>
            </a:r>
            <a:r>
              <a:rPr lang="en-US" sz="4000" cap="none" dirty="0"/>
              <a:t>b</a:t>
            </a:r>
            <a:r>
              <a:rPr lang="en-US" dirty="0"/>
              <a:t>(11), 12-2-6</a:t>
            </a:r>
          </a:p>
        </p:txBody>
      </p:sp>
      <p:sp>
        <p:nvSpPr>
          <p:cNvPr id="4" name="Footer Placeholder 3">
            <a:extLst>
              <a:ext uri="{FF2B5EF4-FFF2-40B4-BE49-F238E27FC236}">
                <a16:creationId xmlns:a16="http://schemas.microsoft.com/office/drawing/2014/main" id="{1094BFE0-8665-4AF3-98F6-9633786CBC8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6" name="TextBox 5">
            <a:extLst>
              <a:ext uri="{FF2B5EF4-FFF2-40B4-BE49-F238E27FC236}">
                <a16:creationId xmlns:a16="http://schemas.microsoft.com/office/drawing/2014/main" id="{032391F4-56CA-4FF1-86B9-401A0FC255F3}"/>
              </a:ext>
            </a:extLst>
          </p:cNvPr>
          <p:cNvSpPr txBox="1"/>
          <p:nvPr/>
        </p:nvSpPr>
        <p:spPr>
          <a:xfrm>
            <a:off x="1589890" y="5229247"/>
            <a:ext cx="10480189" cy="1323439"/>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14B56"/>
                </a:solidFill>
                <a:effectLst/>
                <a:uLnTx/>
                <a:uFillTx/>
                <a:latin typeface="Calibri"/>
                <a:ea typeface="+mn-ea"/>
                <a:cs typeface="Arial" panose="020B0604020202020204" pitchFamily="34" charset="0"/>
              </a:rPr>
              <a:t>One assistant coach may stand within the coaching zone to provide instruction during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414B56"/>
                </a:solidFill>
                <a:effectLst/>
                <a:uLnTx/>
                <a:uFillTx/>
                <a:latin typeface="Calibri"/>
                <a:ea typeface="+mn-ea"/>
                <a:cs typeface="Arial" panose="020B0604020202020204" pitchFamily="34" charset="0"/>
              </a:rPr>
              <a:t>      dead-ball situations only.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14B56"/>
                </a:solidFill>
                <a:effectLst/>
                <a:uLnTx/>
                <a:uFillTx/>
                <a:latin typeface="Calibri"/>
                <a:ea typeface="+mn-ea"/>
                <a:cs typeface="Arial" panose="020B0604020202020204" pitchFamily="34" charset="0"/>
              </a:rPr>
              <a:t>The assistant coach who stands may change throughout the match – </a:t>
            </a:r>
            <a:r>
              <a:rPr kumimoji="0" lang="en-US" sz="2000" b="1" i="0" u="none" strike="noStrike" kern="1200" cap="none" spc="0" normalizeH="0" baseline="0" noProof="0" dirty="0">
                <a:ln>
                  <a:noFill/>
                </a:ln>
                <a:solidFill>
                  <a:srgbClr val="FF0000"/>
                </a:solidFill>
                <a:effectLst/>
                <a:uLnTx/>
                <a:uFillTx/>
                <a:latin typeface="Calibri"/>
                <a:ea typeface="+mn-ea"/>
                <a:cs typeface="Arial" panose="020B0604020202020204" pitchFamily="34" charset="0"/>
              </a:rPr>
              <a:t>only one</a:t>
            </a:r>
            <a:r>
              <a:rPr kumimoji="0" lang="en-US" sz="2000" b="0" i="0" u="none" strike="noStrike" kern="1200" cap="none" spc="0" normalizeH="0" baseline="0" noProof="0" dirty="0">
                <a:ln>
                  <a:noFill/>
                </a:ln>
                <a:solidFill>
                  <a:srgbClr val="414B56"/>
                </a:solidFill>
                <a:effectLst/>
                <a:uLnTx/>
                <a:uFillTx/>
                <a:latin typeface="Calibri"/>
                <a:ea typeface="+mn-ea"/>
                <a:cs typeface="Arial" panose="020B0604020202020204" pitchFamily="34" charset="0"/>
              </a:rPr>
              <a:t> can stand</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414B56"/>
                </a:solidFill>
                <a:effectLst/>
                <a:uLnTx/>
                <a:uFillTx/>
                <a:latin typeface="Calibri"/>
                <a:ea typeface="+mn-ea"/>
                <a:cs typeface="Arial" panose="020B0604020202020204" pitchFamily="34" charset="0"/>
              </a:rPr>
              <a:t>      at a time.</a:t>
            </a:r>
          </a:p>
        </p:txBody>
      </p:sp>
      <p:sp>
        <p:nvSpPr>
          <p:cNvPr id="3" name="TextBox 2">
            <a:extLst>
              <a:ext uri="{FF2B5EF4-FFF2-40B4-BE49-F238E27FC236}">
                <a16:creationId xmlns:a16="http://schemas.microsoft.com/office/drawing/2014/main" id="{AE7543F7-39B3-4316-BFF4-E03CE7BD7E9C}"/>
              </a:ext>
            </a:extLst>
          </p:cNvPr>
          <p:cNvSpPr txBox="1"/>
          <p:nvPr/>
        </p:nvSpPr>
        <p:spPr>
          <a:xfrm>
            <a:off x="3497580" y="1828502"/>
            <a:ext cx="181737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14B56"/>
                </a:solidFill>
                <a:effectLst/>
                <a:uLnTx/>
                <a:uFillTx/>
                <a:latin typeface="Calibri"/>
                <a:ea typeface="+mn-ea"/>
                <a:cs typeface="Arial" panose="020B0604020202020204" pitchFamily="34" charset="0"/>
              </a:rPr>
              <a:t>Dead Ball</a:t>
            </a:r>
          </a:p>
        </p:txBody>
      </p:sp>
      <p:sp>
        <p:nvSpPr>
          <p:cNvPr id="7" name="TextBox 6">
            <a:extLst>
              <a:ext uri="{FF2B5EF4-FFF2-40B4-BE49-F238E27FC236}">
                <a16:creationId xmlns:a16="http://schemas.microsoft.com/office/drawing/2014/main" id="{3DC3CE52-775F-489B-99A4-EC16E63F25D4}"/>
              </a:ext>
            </a:extLst>
          </p:cNvPr>
          <p:cNvSpPr txBox="1"/>
          <p:nvPr/>
        </p:nvSpPr>
        <p:spPr>
          <a:xfrm>
            <a:off x="7661910" y="1828502"/>
            <a:ext cx="1817370" cy="4001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414B56"/>
                </a:solidFill>
                <a:effectLst/>
                <a:uLnTx/>
                <a:uFillTx/>
                <a:latin typeface="Calibri"/>
                <a:ea typeface="+mn-ea"/>
                <a:cs typeface="Arial" panose="020B0604020202020204" pitchFamily="34" charset="0"/>
              </a:rPr>
              <a:t>Live Ball</a:t>
            </a:r>
          </a:p>
        </p:txBody>
      </p:sp>
      <p:pic>
        <p:nvPicPr>
          <p:cNvPr id="10" name="Picture 9" descr="A picture containing text, people, automaton&#10;&#10;Description automatically generated">
            <a:extLst>
              <a:ext uri="{FF2B5EF4-FFF2-40B4-BE49-F238E27FC236}">
                <a16:creationId xmlns:a16="http://schemas.microsoft.com/office/drawing/2014/main" id="{BBD7CB71-B5B6-F475-07A3-45EFC78066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5577" y="2168671"/>
            <a:ext cx="8488612" cy="3120518"/>
          </a:xfrm>
          <a:prstGeom prst="rect">
            <a:avLst/>
          </a:prstGeom>
        </p:spPr>
      </p:pic>
    </p:spTree>
    <p:extLst>
      <p:ext uri="{BB962C8B-B14F-4D97-AF65-F5344CB8AC3E}">
        <p14:creationId xmlns:p14="http://schemas.microsoft.com/office/powerpoint/2010/main" val="1672997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66217-EDB1-450C-9E80-D692188DA3B0}"/>
              </a:ext>
            </a:extLst>
          </p:cNvPr>
          <p:cNvSpPr>
            <a:spLocks noGrp="1"/>
          </p:cNvSpPr>
          <p:nvPr>
            <p:ph type="title"/>
          </p:nvPr>
        </p:nvSpPr>
        <p:spPr/>
        <p:txBody>
          <a:bodyPr/>
          <a:lstStyle/>
          <a:p>
            <a:r>
              <a:rPr lang="en-US" dirty="0"/>
              <a:t>Procedure for substitution</a:t>
            </a:r>
            <a:br>
              <a:rPr lang="en-US" dirty="0"/>
            </a:br>
            <a:r>
              <a:rPr lang="en-US" dirty="0"/>
              <a:t>10-2-1</a:t>
            </a:r>
          </a:p>
        </p:txBody>
      </p:sp>
      <p:sp>
        <p:nvSpPr>
          <p:cNvPr id="4" name="Footer Placeholder 3">
            <a:extLst>
              <a:ext uri="{FF2B5EF4-FFF2-40B4-BE49-F238E27FC236}">
                <a16:creationId xmlns:a16="http://schemas.microsoft.com/office/drawing/2014/main" id="{37A4C365-9DF8-4A38-8300-868049739A9D}"/>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9" name="TextBox 8">
            <a:extLst>
              <a:ext uri="{FF2B5EF4-FFF2-40B4-BE49-F238E27FC236}">
                <a16:creationId xmlns:a16="http://schemas.microsoft.com/office/drawing/2014/main" id="{FDACCECF-EBAC-498F-AA5D-5A2191DBB80B}"/>
              </a:ext>
            </a:extLst>
          </p:cNvPr>
          <p:cNvSpPr txBox="1"/>
          <p:nvPr/>
        </p:nvSpPr>
        <p:spPr>
          <a:xfrm>
            <a:off x="2167200" y="5684570"/>
            <a:ext cx="9800434" cy="461665"/>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anose="020B0604020202020204" pitchFamily="34" charset="0"/>
              </a:rPr>
              <a:t>The head coach may signal or verbally request a substitution. </a:t>
            </a:r>
          </a:p>
        </p:txBody>
      </p:sp>
      <p:pic>
        <p:nvPicPr>
          <p:cNvPr id="6" name="Picture 5" descr="Graphical user interface&#10;&#10;Description automatically generated with low confidence">
            <a:extLst>
              <a:ext uri="{FF2B5EF4-FFF2-40B4-BE49-F238E27FC236}">
                <a16:creationId xmlns:a16="http://schemas.microsoft.com/office/drawing/2014/main" id="{2C74023B-FAD9-92BF-EEDE-79F3BC1605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03587" y="2173274"/>
            <a:ext cx="8705088" cy="3511296"/>
          </a:xfrm>
          <a:prstGeom prst="rect">
            <a:avLst/>
          </a:prstGeom>
        </p:spPr>
      </p:pic>
    </p:spTree>
    <p:extLst>
      <p:ext uri="{BB962C8B-B14F-4D97-AF65-F5344CB8AC3E}">
        <p14:creationId xmlns:p14="http://schemas.microsoft.com/office/powerpoint/2010/main" val="2718264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A464B-6240-4475-A610-44CC6B20934C}"/>
              </a:ext>
            </a:extLst>
          </p:cNvPr>
          <p:cNvSpPr>
            <a:spLocks noGrp="1"/>
          </p:cNvSpPr>
          <p:nvPr>
            <p:ph type="title"/>
          </p:nvPr>
        </p:nvSpPr>
        <p:spPr/>
        <p:txBody>
          <a:bodyPr/>
          <a:lstStyle/>
          <a:p>
            <a:r>
              <a:rPr lang="en-US" dirty="0"/>
              <a:t>2023-24 NFHS Volleyball</a:t>
            </a:r>
          </a:p>
        </p:txBody>
      </p:sp>
      <p:sp>
        <p:nvSpPr>
          <p:cNvPr id="3" name="Text Placeholder 2">
            <a:extLst>
              <a:ext uri="{FF2B5EF4-FFF2-40B4-BE49-F238E27FC236}">
                <a16:creationId xmlns:a16="http://schemas.microsoft.com/office/drawing/2014/main" id="{2A9C7F43-32D7-43A3-8A47-F653AFE5B366}"/>
              </a:ext>
            </a:extLst>
          </p:cNvPr>
          <p:cNvSpPr>
            <a:spLocks noGrp="1"/>
          </p:cNvSpPr>
          <p:nvPr>
            <p:ph type="body" idx="1"/>
          </p:nvPr>
        </p:nvSpPr>
        <p:spPr/>
        <p:txBody>
          <a:bodyPr/>
          <a:lstStyle/>
          <a:p>
            <a:r>
              <a:rPr lang="en-US" sz="2800" b="1" dirty="0"/>
              <a:t>Points of Emphasis</a:t>
            </a:r>
          </a:p>
        </p:txBody>
      </p:sp>
    </p:spTree>
    <p:extLst>
      <p:ext uri="{BB962C8B-B14F-4D97-AF65-F5344CB8AC3E}">
        <p14:creationId xmlns:p14="http://schemas.microsoft.com/office/powerpoint/2010/main" val="6177976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6CBD5-F34E-6DC6-ECEC-7CAEEC89D295}"/>
              </a:ext>
            </a:extLst>
          </p:cNvPr>
          <p:cNvSpPr>
            <a:spLocks noGrp="1"/>
          </p:cNvSpPr>
          <p:nvPr>
            <p:ph type="title"/>
          </p:nvPr>
        </p:nvSpPr>
        <p:spPr/>
        <p:txBody>
          <a:bodyPr/>
          <a:lstStyle/>
          <a:p>
            <a:r>
              <a:rPr lang="en-US" dirty="0"/>
              <a:t>Coaching Zone privileges</a:t>
            </a:r>
          </a:p>
        </p:txBody>
      </p:sp>
      <p:sp>
        <p:nvSpPr>
          <p:cNvPr id="3" name="Content Placeholder 2">
            <a:extLst>
              <a:ext uri="{FF2B5EF4-FFF2-40B4-BE49-F238E27FC236}">
                <a16:creationId xmlns:a16="http://schemas.microsoft.com/office/drawing/2014/main" id="{28786843-A992-09BF-8FD0-1D8C3AC9EDF0}"/>
              </a:ext>
            </a:extLst>
          </p:cNvPr>
          <p:cNvSpPr>
            <a:spLocks noGrp="1"/>
          </p:cNvSpPr>
          <p:nvPr>
            <p:ph idx="1"/>
          </p:nvPr>
        </p:nvSpPr>
        <p:spPr>
          <a:xfrm>
            <a:off x="6019801" y="2066924"/>
            <a:ext cx="5948362" cy="4432300"/>
          </a:xfrm>
        </p:spPr>
        <p:txBody>
          <a:bodyPr/>
          <a:lstStyle/>
          <a:p>
            <a:r>
              <a:rPr lang="en-US" sz="2400" dirty="0"/>
              <a:t>The pre-match conference provides an opportunity for the officials to identify the head coach of each team for the current match.</a:t>
            </a:r>
          </a:p>
          <a:p>
            <a:r>
              <a:rPr lang="en-US" sz="2400" dirty="0"/>
              <a:t>During the pre-match conference, officials should remind head coaches that </a:t>
            </a:r>
            <a:r>
              <a:rPr lang="en-US" sz="2400" b="1" dirty="0">
                <a:solidFill>
                  <a:srgbClr val="FF0000"/>
                </a:solidFill>
              </a:rPr>
              <a:t>only one </a:t>
            </a:r>
            <a:r>
              <a:rPr lang="en-US" sz="2400" dirty="0"/>
              <a:t>assistant coach at a time may stand during a dead ball.</a:t>
            </a:r>
          </a:p>
          <a:p>
            <a:r>
              <a:rPr lang="en-US" sz="2200" b="1" dirty="0">
                <a:solidFill>
                  <a:srgbClr val="002060"/>
                </a:solidFill>
              </a:rPr>
              <a:t>The privilege to stand during play shall not be designated to an assistant coach – no transferring of the power to stand and coach during play.</a:t>
            </a:r>
          </a:p>
        </p:txBody>
      </p:sp>
      <p:sp>
        <p:nvSpPr>
          <p:cNvPr id="4" name="Footer Placeholder 3">
            <a:extLst>
              <a:ext uri="{FF2B5EF4-FFF2-40B4-BE49-F238E27FC236}">
                <a16:creationId xmlns:a16="http://schemas.microsoft.com/office/drawing/2014/main" id="{3C7B225F-9B28-B0F1-7AEF-8086CDDA628A}"/>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A group of people walking&#10;&#10;Description automatically generated with medium confidence">
            <a:extLst>
              <a:ext uri="{FF2B5EF4-FFF2-40B4-BE49-F238E27FC236}">
                <a16:creationId xmlns:a16="http://schemas.microsoft.com/office/drawing/2014/main" id="{DEAA88FC-213F-70A3-EE58-2CA56EB303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7939" y="1911350"/>
            <a:ext cx="4096520" cy="4432300"/>
          </a:xfrm>
          <a:prstGeom prst="rect">
            <a:avLst/>
          </a:prstGeom>
        </p:spPr>
      </p:pic>
    </p:spTree>
    <p:extLst>
      <p:ext uri="{BB962C8B-B14F-4D97-AF65-F5344CB8AC3E}">
        <p14:creationId xmlns:p14="http://schemas.microsoft.com/office/powerpoint/2010/main" val="2742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42F60-1739-A4B6-9801-D90D524D3F42}"/>
              </a:ext>
            </a:extLst>
          </p:cNvPr>
          <p:cNvSpPr>
            <a:spLocks noGrp="1"/>
          </p:cNvSpPr>
          <p:nvPr>
            <p:ph type="title"/>
          </p:nvPr>
        </p:nvSpPr>
        <p:spPr>
          <a:xfrm>
            <a:off x="1216025" y="561975"/>
            <a:ext cx="10026650" cy="1204913"/>
          </a:xfrm>
        </p:spPr>
        <p:txBody>
          <a:bodyPr/>
          <a:lstStyle/>
          <a:p>
            <a:pPr algn="ctr">
              <a:defRPr/>
            </a:pPr>
            <a:r>
              <a:rPr lang="en-US" dirty="0"/>
              <a:t>Agenda</a:t>
            </a:r>
          </a:p>
        </p:txBody>
      </p:sp>
      <p:sp>
        <p:nvSpPr>
          <p:cNvPr id="18435" name="Content Placeholder 2">
            <a:extLst>
              <a:ext uri="{FF2B5EF4-FFF2-40B4-BE49-F238E27FC236}">
                <a16:creationId xmlns:a16="http://schemas.microsoft.com/office/drawing/2014/main" id="{F44CCAF2-7837-DFB6-3ECC-A0712A059550}"/>
              </a:ext>
            </a:extLst>
          </p:cNvPr>
          <p:cNvSpPr>
            <a:spLocks noGrp="1" noChangeArrowheads="1"/>
          </p:cNvSpPr>
          <p:nvPr>
            <p:ph idx="1"/>
          </p:nvPr>
        </p:nvSpPr>
        <p:spPr>
          <a:xfrm>
            <a:off x="1857375" y="1957388"/>
            <a:ext cx="10026650" cy="4338637"/>
          </a:xfrm>
        </p:spPr>
        <p:txBody>
          <a:bodyPr/>
          <a:lstStyle/>
          <a:p>
            <a:r>
              <a:rPr lang="en-US" altLang="en-US" dirty="0">
                <a:solidFill>
                  <a:srgbClr val="005BFE"/>
                </a:solidFill>
              </a:rPr>
              <a:t>Welcome Coaches</a:t>
            </a:r>
          </a:p>
          <a:p>
            <a:r>
              <a:rPr lang="en-US" altLang="en-US" dirty="0"/>
              <a:t>NIAA Coaches Rules Clinic Information Packet (NIAA.com)</a:t>
            </a:r>
          </a:p>
          <a:p>
            <a:r>
              <a:rPr lang="en-US" altLang="en-US" dirty="0"/>
              <a:t>NFHS New rules/Rationale</a:t>
            </a:r>
          </a:p>
          <a:p>
            <a:pPr lvl="1"/>
            <a:r>
              <a:rPr lang="en-US" altLang="en-US" dirty="0"/>
              <a:t>Guidelines for accommodations (ex: Migraine earring)</a:t>
            </a:r>
          </a:p>
          <a:p>
            <a:r>
              <a:rPr lang="en-US" altLang="en-US" dirty="0"/>
              <a:t>Points of Emphasis (POEs)</a:t>
            </a:r>
          </a:p>
          <a:p>
            <a:r>
              <a:rPr lang="en-US" altLang="en-US" dirty="0"/>
              <a:t>Reminders</a:t>
            </a:r>
          </a:p>
          <a:p>
            <a:r>
              <a:rPr lang="en-US" altLang="en-US" dirty="0"/>
              <a:t>Sportsmanship and NAC Regulations (NIAA packet on-line)</a:t>
            </a:r>
          </a:p>
          <a:p>
            <a:r>
              <a:rPr lang="en-US" altLang="en-US" dirty="0">
                <a:solidFill>
                  <a:srgbClr val="005BFE"/>
                </a:solidFill>
              </a:rPr>
              <a:t>Stuff</a:t>
            </a:r>
          </a:p>
          <a:p>
            <a:r>
              <a:rPr lang="en-US" altLang="en-US" dirty="0"/>
              <a:t>Questions and Comments</a:t>
            </a:r>
          </a:p>
        </p:txBody>
      </p:sp>
      <p:sp>
        <p:nvSpPr>
          <p:cNvPr id="4" name="Footer Placeholder 3">
            <a:extLst>
              <a:ext uri="{FF2B5EF4-FFF2-40B4-BE49-F238E27FC236}">
                <a16:creationId xmlns:a16="http://schemas.microsoft.com/office/drawing/2014/main" id="{9F4FEE01-94C3-AAEE-3935-CB60958606A1}"/>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799722FE-CCC7-E5DE-C5E6-C3E330C90C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7553" y="675798"/>
            <a:ext cx="2056687" cy="97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53D24-75CF-49AE-5096-B640DFE1033F}"/>
              </a:ext>
            </a:extLst>
          </p:cNvPr>
          <p:cNvSpPr>
            <a:spLocks noGrp="1"/>
          </p:cNvSpPr>
          <p:nvPr>
            <p:ph type="title"/>
          </p:nvPr>
        </p:nvSpPr>
        <p:spPr/>
        <p:txBody>
          <a:bodyPr/>
          <a:lstStyle/>
          <a:p>
            <a:r>
              <a:rPr lang="en-US" dirty="0"/>
              <a:t>Coaching Zone privileges</a:t>
            </a:r>
          </a:p>
        </p:txBody>
      </p:sp>
      <p:sp>
        <p:nvSpPr>
          <p:cNvPr id="3" name="Content Placeholder 2">
            <a:extLst>
              <a:ext uri="{FF2B5EF4-FFF2-40B4-BE49-F238E27FC236}">
                <a16:creationId xmlns:a16="http://schemas.microsoft.com/office/drawing/2014/main" id="{F6F31986-8AFA-657D-8BB9-218442AC0559}"/>
              </a:ext>
            </a:extLst>
          </p:cNvPr>
          <p:cNvSpPr>
            <a:spLocks noGrp="1"/>
          </p:cNvSpPr>
          <p:nvPr>
            <p:ph idx="1"/>
          </p:nvPr>
        </p:nvSpPr>
        <p:spPr>
          <a:xfrm>
            <a:off x="1383030" y="5545772"/>
            <a:ext cx="10585133" cy="786765"/>
          </a:xfrm>
        </p:spPr>
        <p:txBody>
          <a:bodyPr/>
          <a:lstStyle/>
          <a:p>
            <a:r>
              <a:rPr lang="en-US" sz="2400" dirty="0"/>
              <a:t>Once the first referee extends an arm for the authorization of serve, the assistant coach must return to the bench and may not stand again until the next dead ball. </a:t>
            </a:r>
          </a:p>
        </p:txBody>
      </p:sp>
      <p:sp>
        <p:nvSpPr>
          <p:cNvPr id="4" name="Footer Placeholder 3">
            <a:extLst>
              <a:ext uri="{FF2B5EF4-FFF2-40B4-BE49-F238E27FC236}">
                <a16:creationId xmlns:a16="http://schemas.microsoft.com/office/drawing/2014/main" id="{B816293C-5CD7-3752-F5B3-09CF1DB5A1A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A picture containing text&#10;&#10;Description automatically generated">
            <a:extLst>
              <a:ext uri="{FF2B5EF4-FFF2-40B4-BE49-F238E27FC236}">
                <a16:creationId xmlns:a16="http://schemas.microsoft.com/office/drawing/2014/main" id="{307257A9-75A1-9E94-9E80-CFD9E9B601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267" y="1927225"/>
            <a:ext cx="8503920" cy="3566160"/>
          </a:xfrm>
          <a:prstGeom prst="rect">
            <a:avLst/>
          </a:prstGeom>
        </p:spPr>
      </p:pic>
    </p:spTree>
    <p:extLst>
      <p:ext uri="{BB962C8B-B14F-4D97-AF65-F5344CB8AC3E}">
        <p14:creationId xmlns:p14="http://schemas.microsoft.com/office/powerpoint/2010/main" val="2691742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1CAC1-4B3F-B74A-8949-61C9B2CD5F20}"/>
              </a:ext>
            </a:extLst>
          </p:cNvPr>
          <p:cNvSpPr>
            <a:spLocks noGrp="1"/>
          </p:cNvSpPr>
          <p:nvPr>
            <p:ph type="title"/>
          </p:nvPr>
        </p:nvSpPr>
        <p:spPr/>
        <p:txBody>
          <a:bodyPr/>
          <a:lstStyle/>
          <a:p>
            <a:r>
              <a:rPr lang="en-US" dirty="0"/>
              <a:t>Coaching Zone privileges</a:t>
            </a:r>
          </a:p>
        </p:txBody>
      </p:sp>
      <p:sp>
        <p:nvSpPr>
          <p:cNvPr id="3" name="Content Placeholder 2">
            <a:extLst>
              <a:ext uri="{FF2B5EF4-FFF2-40B4-BE49-F238E27FC236}">
                <a16:creationId xmlns:a16="http://schemas.microsoft.com/office/drawing/2014/main" id="{78C56DD4-2D9E-A6C6-5DEE-BDBE6D25C914}"/>
              </a:ext>
            </a:extLst>
          </p:cNvPr>
          <p:cNvSpPr>
            <a:spLocks noGrp="1"/>
          </p:cNvSpPr>
          <p:nvPr>
            <p:ph idx="1"/>
          </p:nvPr>
        </p:nvSpPr>
        <p:spPr>
          <a:xfrm>
            <a:off x="1297781" y="5577014"/>
            <a:ext cx="10691019" cy="555625"/>
          </a:xfrm>
        </p:spPr>
        <p:txBody>
          <a:bodyPr/>
          <a:lstStyle/>
          <a:p>
            <a:r>
              <a:rPr lang="en-US" sz="2000" dirty="0"/>
              <a:t>The head coach may stand and coach beyond the libero replacement zone. However, the coach must remain six feet off the court during play and may not cross the sideline extended during dead-ball situations.</a:t>
            </a:r>
          </a:p>
        </p:txBody>
      </p:sp>
      <p:sp>
        <p:nvSpPr>
          <p:cNvPr id="4" name="Footer Placeholder 3">
            <a:extLst>
              <a:ext uri="{FF2B5EF4-FFF2-40B4-BE49-F238E27FC236}">
                <a16:creationId xmlns:a16="http://schemas.microsoft.com/office/drawing/2014/main" id="{F56ACB4E-C514-1D6B-AD4C-F86ED64D32A5}"/>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6" name="Picture 5" descr="A group of people running&#10;&#10;Description automatically generated with low confidence">
            <a:extLst>
              <a:ext uri="{FF2B5EF4-FFF2-40B4-BE49-F238E27FC236}">
                <a16:creationId xmlns:a16="http://schemas.microsoft.com/office/drawing/2014/main" id="{AE50DB2B-E753-C6E3-0810-C9A48992CF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4036" y="1927225"/>
            <a:ext cx="7882128" cy="3730752"/>
          </a:xfrm>
          <a:prstGeom prst="rect">
            <a:avLst/>
          </a:prstGeom>
        </p:spPr>
      </p:pic>
    </p:spTree>
    <p:extLst>
      <p:ext uri="{BB962C8B-B14F-4D97-AF65-F5344CB8AC3E}">
        <p14:creationId xmlns:p14="http://schemas.microsoft.com/office/powerpoint/2010/main" val="1008500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DFAA13-E863-407C-8A38-EF4BB47255B3}"/>
              </a:ext>
            </a:extLst>
          </p:cNvPr>
          <p:cNvSpPr>
            <a:spLocks noGrp="1"/>
          </p:cNvSpPr>
          <p:nvPr>
            <p:ph type="title"/>
          </p:nvPr>
        </p:nvSpPr>
        <p:spPr/>
        <p:txBody>
          <a:bodyPr/>
          <a:lstStyle/>
          <a:p>
            <a:r>
              <a:rPr lang="en-US" dirty="0"/>
              <a:t>Coaching Zone privileges</a:t>
            </a:r>
          </a:p>
        </p:txBody>
      </p:sp>
      <p:sp>
        <p:nvSpPr>
          <p:cNvPr id="3" name="Content Placeholder 2">
            <a:extLst>
              <a:ext uri="{FF2B5EF4-FFF2-40B4-BE49-F238E27FC236}">
                <a16:creationId xmlns:a16="http://schemas.microsoft.com/office/drawing/2014/main" id="{DB60AA31-48C3-4F62-9E5A-DAEA0CC7646F}"/>
              </a:ext>
            </a:extLst>
          </p:cNvPr>
          <p:cNvSpPr>
            <a:spLocks noGrp="1"/>
          </p:cNvSpPr>
          <p:nvPr>
            <p:ph idx="1"/>
          </p:nvPr>
        </p:nvSpPr>
        <p:spPr>
          <a:xfrm>
            <a:off x="1941513" y="1859756"/>
            <a:ext cx="9729377" cy="4535487"/>
          </a:xfrm>
        </p:spPr>
        <p:txBody>
          <a:bodyPr/>
          <a:lstStyle/>
          <a:p>
            <a:r>
              <a:rPr lang="en-US" sz="2300" dirty="0"/>
              <a:t>Assistant coaches may not address officials, except during a dead ball to:</a:t>
            </a:r>
          </a:p>
          <a:p>
            <a:pPr lvl="1"/>
            <a:r>
              <a:rPr lang="en-US" sz="2300" dirty="0"/>
              <a:t>Review the accuracy of the score,</a:t>
            </a:r>
          </a:p>
          <a:p>
            <a:pPr lvl="1"/>
            <a:r>
              <a:rPr lang="en-US" sz="2300" dirty="0"/>
              <a:t>Verify the number of time-outs used by their team,</a:t>
            </a:r>
          </a:p>
          <a:p>
            <a:pPr lvl="1"/>
            <a:r>
              <a:rPr lang="en-US" sz="2300" dirty="0"/>
              <a:t>Verify the number of substitutions used by their team,</a:t>
            </a:r>
          </a:p>
          <a:p>
            <a:pPr lvl="1"/>
            <a:r>
              <a:rPr lang="en-US" sz="2300" dirty="0"/>
              <a:t>Request the serving order of their team, or </a:t>
            </a:r>
          </a:p>
          <a:p>
            <a:pPr lvl="1"/>
            <a:r>
              <a:rPr lang="en-US" sz="2300" dirty="0"/>
              <a:t>Verify the proper server for the opponent.</a:t>
            </a:r>
          </a:p>
          <a:p>
            <a:r>
              <a:rPr lang="en-US" sz="2300" dirty="0"/>
              <a:t>Abuse of these privileges will result in:</a:t>
            </a:r>
          </a:p>
          <a:p>
            <a:pPr lvl="1"/>
            <a:r>
              <a:rPr lang="en-US" sz="2300" b="1" dirty="0">
                <a:solidFill>
                  <a:schemeClr val="accent1">
                    <a:lumMod val="60000"/>
                    <a:lumOff val="40000"/>
                  </a:schemeClr>
                </a:solidFill>
              </a:rPr>
              <a:t>Yellow</a:t>
            </a:r>
            <a:r>
              <a:rPr lang="en-US" sz="2300" dirty="0"/>
              <a:t> Conduct Card (warning) for first minor offense;</a:t>
            </a:r>
          </a:p>
          <a:p>
            <a:pPr lvl="1"/>
            <a:r>
              <a:rPr lang="en-US" sz="2300" b="1" dirty="0">
                <a:solidFill>
                  <a:srgbClr val="FF0000"/>
                </a:solidFill>
              </a:rPr>
              <a:t>Red</a:t>
            </a:r>
            <a:r>
              <a:rPr lang="en-US" sz="2300" dirty="0"/>
              <a:t> Conduct Card (penalty) for first serious or second minor offense and loss of rally/point is awarded to opponent.</a:t>
            </a:r>
          </a:p>
          <a:p>
            <a:pPr lvl="1"/>
            <a:r>
              <a:rPr lang="en-US" sz="2300" b="1" dirty="0"/>
              <a:t>All coaches (including head coach) must now remain seated for the remainder of the match.</a:t>
            </a:r>
          </a:p>
          <a:p>
            <a:pPr marL="57150" indent="0">
              <a:buNone/>
            </a:pPr>
            <a:r>
              <a:rPr lang="en-US" sz="1800" b="1" dirty="0">
                <a:solidFill>
                  <a:srgbClr val="002060"/>
                </a:solidFill>
              </a:rPr>
              <a:t>Rules 12-2-6</a:t>
            </a:r>
          </a:p>
        </p:txBody>
      </p:sp>
      <p:sp>
        <p:nvSpPr>
          <p:cNvPr id="4" name="Footer Placeholder 3">
            <a:extLst>
              <a:ext uri="{FF2B5EF4-FFF2-40B4-BE49-F238E27FC236}">
                <a16:creationId xmlns:a16="http://schemas.microsoft.com/office/drawing/2014/main" id="{36FE672E-7D22-457A-9377-B01FE0A59F28}"/>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Tree>
    <p:extLst>
      <p:ext uri="{BB962C8B-B14F-4D97-AF65-F5344CB8AC3E}">
        <p14:creationId xmlns:p14="http://schemas.microsoft.com/office/powerpoint/2010/main" val="20799590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C9C82-ADA3-4C8E-7DDC-383AD34F648D}"/>
              </a:ext>
            </a:extLst>
          </p:cNvPr>
          <p:cNvSpPr>
            <a:spLocks noGrp="1"/>
          </p:cNvSpPr>
          <p:nvPr>
            <p:ph type="title"/>
          </p:nvPr>
        </p:nvSpPr>
        <p:spPr/>
        <p:txBody>
          <a:bodyPr/>
          <a:lstStyle/>
          <a:p>
            <a:r>
              <a:rPr lang="en-US" dirty="0"/>
              <a:t>RECAP: COACHING ZONE &amp; WHO STANDS</a:t>
            </a:r>
          </a:p>
        </p:txBody>
      </p:sp>
      <p:sp>
        <p:nvSpPr>
          <p:cNvPr id="3" name="Content Placeholder 2">
            <a:extLst>
              <a:ext uri="{FF2B5EF4-FFF2-40B4-BE49-F238E27FC236}">
                <a16:creationId xmlns:a16="http://schemas.microsoft.com/office/drawing/2014/main" id="{65C7197A-C7CD-BCF8-0B59-C615D4CD5E9F}"/>
              </a:ext>
            </a:extLst>
          </p:cNvPr>
          <p:cNvSpPr>
            <a:spLocks noGrp="1"/>
          </p:cNvSpPr>
          <p:nvPr>
            <p:ph idx="1"/>
          </p:nvPr>
        </p:nvSpPr>
        <p:spPr>
          <a:xfrm>
            <a:off x="1192696" y="1840051"/>
            <a:ext cx="10775467" cy="4338637"/>
          </a:xfrm>
        </p:spPr>
        <p:txBody>
          <a:bodyPr/>
          <a:lstStyle/>
          <a:p>
            <a:r>
              <a:rPr lang="en-US" dirty="0"/>
              <a:t>Only the HEAD coach from each team may address the referees for the purpose of quickly clarifying </a:t>
            </a:r>
            <a:r>
              <a:rPr lang="en-US" dirty="0">
                <a:solidFill>
                  <a:srgbClr val="FF0000"/>
                </a:solidFill>
              </a:rPr>
              <a:t>a non-judgmental ruling.</a:t>
            </a:r>
          </a:p>
          <a:p>
            <a:pPr marL="0" indent="0">
              <a:buNone/>
            </a:pPr>
            <a:endParaRPr lang="en-US" sz="1200" dirty="0">
              <a:solidFill>
                <a:srgbClr val="FF0000"/>
              </a:solidFill>
            </a:endParaRPr>
          </a:p>
          <a:p>
            <a:pPr>
              <a:spcBef>
                <a:spcPts val="0"/>
              </a:spcBef>
              <a:spcAft>
                <a:spcPts val="0"/>
              </a:spcAft>
            </a:pPr>
            <a:r>
              <a:rPr lang="en-US" dirty="0">
                <a:solidFill>
                  <a:srgbClr val="FF0000"/>
                </a:solidFill>
              </a:rPr>
              <a:t>Coaching Zone location: </a:t>
            </a:r>
            <a:r>
              <a:rPr lang="en-US" dirty="0">
                <a:latin typeface="Calibri" panose="020F0502020204030204" pitchFamily="34" charset="0"/>
                <a:ea typeface="Times New Roman" panose="02020603050405020304" pitchFamily="18" charset="0"/>
              </a:rPr>
              <a:t>libero replacement zone extending beyond the end line and sideline extended -</a:t>
            </a:r>
            <a:r>
              <a:rPr lang="en-US" dirty="0">
                <a:effectLst/>
                <a:latin typeface="Calibri" panose="020F0502020204030204" pitchFamily="34" charset="0"/>
                <a:ea typeface="Times New Roman" panose="02020603050405020304" pitchFamily="18" charset="0"/>
              </a:rPr>
              <a:t> distance of at least 6 feet</a:t>
            </a:r>
            <a:r>
              <a:rPr lang="en-US" dirty="0">
                <a:latin typeface="Calibri" panose="020F0502020204030204" pitchFamily="34" charset="0"/>
                <a:ea typeface="Times New Roman" panose="02020603050405020304" pitchFamily="18" charset="0"/>
              </a:rPr>
              <a:t> from sideline during live-ball situations &amp; may approach sideline during dead-ball situations</a:t>
            </a:r>
          </a:p>
          <a:p>
            <a:pPr>
              <a:spcBef>
                <a:spcPts val="0"/>
              </a:spcBef>
              <a:spcAft>
                <a:spcPts val="0"/>
              </a:spcAft>
            </a:pPr>
            <a:endParaRPr lang="en-US" sz="1200" dirty="0">
              <a:solidFill>
                <a:srgbClr val="FF0000"/>
              </a:solidFill>
            </a:endParaRPr>
          </a:p>
          <a:p>
            <a:r>
              <a:rPr lang="en-US" dirty="0"/>
              <a:t>Only ONE assistant coach </a:t>
            </a:r>
            <a:r>
              <a:rPr lang="en-US" u="sng" dirty="0"/>
              <a:t>may stand during a dead ball </a:t>
            </a:r>
            <a:r>
              <a:rPr lang="en-US" dirty="0"/>
              <a:t>to instruct players.  No standing during play (live ball.)</a:t>
            </a:r>
          </a:p>
          <a:p>
            <a:endParaRPr lang="en-US" sz="1200" dirty="0"/>
          </a:p>
          <a:p>
            <a:r>
              <a:rPr lang="en-US" dirty="0"/>
              <a:t>When the First Referee </a:t>
            </a:r>
            <a:r>
              <a:rPr lang="en-US" u="sng" dirty="0"/>
              <a:t>has extended the arm for service </a:t>
            </a:r>
            <a:r>
              <a:rPr lang="en-US" dirty="0"/>
              <a:t>– need to be making your way back to the bench or be seated on the bench.</a:t>
            </a:r>
          </a:p>
        </p:txBody>
      </p:sp>
      <p:sp>
        <p:nvSpPr>
          <p:cNvPr id="4" name="Footer Placeholder 3">
            <a:extLst>
              <a:ext uri="{FF2B5EF4-FFF2-40B4-BE49-F238E27FC236}">
                <a16:creationId xmlns:a16="http://schemas.microsoft.com/office/drawing/2014/main" id="{E352F2F0-4747-BE04-2D88-C02826746309}"/>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2486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8EE64C2-5537-4E93-BAF9-1D1E4C25596F}"/>
              </a:ext>
            </a:extLst>
          </p:cNvPr>
          <p:cNvSpPr>
            <a:spLocks noGrp="1"/>
          </p:cNvSpPr>
          <p:nvPr>
            <p:ph type="title"/>
          </p:nvPr>
        </p:nvSpPr>
        <p:spPr/>
        <p:txBody>
          <a:bodyPr/>
          <a:lstStyle/>
          <a:p>
            <a:r>
              <a:rPr lang="en-US" dirty="0"/>
              <a:t>Playable/nonplayable areas</a:t>
            </a:r>
          </a:p>
        </p:txBody>
      </p:sp>
      <p:sp>
        <p:nvSpPr>
          <p:cNvPr id="6" name="Content Placeholder 5">
            <a:extLst>
              <a:ext uri="{FF2B5EF4-FFF2-40B4-BE49-F238E27FC236}">
                <a16:creationId xmlns:a16="http://schemas.microsoft.com/office/drawing/2014/main" id="{BDB0AABB-7770-49E5-B662-7D81CC7650A9}"/>
              </a:ext>
            </a:extLst>
          </p:cNvPr>
          <p:cNvSpPr>
            <a:spLocks noGrp="1"/>
          </p:cNvSpPr>
          <p:nvPr>
            <p:ph idx="1"/>
          </p:nvPr>
        </p:nvSpPr>
        <p:spPr>
          <a:xfrm>
            <a:off x="1695328" y="1871907"/>
            <a:ext cx="10026650" cy="4338637"/>
          </a:xfrm>
        </p:spPr>
        <p:txBody>
          <a:bodyPr/>
          <a:lstStyle/>
          <a:p>
            <a:pPr>
              <a:lnSpc>
                <a:spcPct val="107000"/>
              </a:lnSpc>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It is the responsibility of the host school to adhere to the requirements of both the court and all game equipment as outlined in Rules 2 and 3. </a:t>
            </a:r>
          </a:p>
          <a:p>
            <a:pPr lvl="1">
              <a:lnSpc>
                <a:spcPct val="107000"/>
              </a:lnSpc>
              <a:spcBef>
                <a:spcPts val="0"/>
              </a:spcBef>
              <a:spcAft>
                <a:spcPts val="0"/>
              </a:spcAft>
            </a:pPr>
            <a:r>
              <a:rPr lang="en-US" sz="2000" b="1" u="sng" dirty="0">
                <a:effectLst/>
                <a:latin typeface="Calibri" panose="020F0502020204030204" pitchFamily="34" charset="0"/>
                <a:ea typeface="Calibri" panose="020F0502020204030204" pitchFamily="34" charset="0"/>
                <a:cs typeface="Times New Roman" panose="02020603050405020304" pitchFamily="18" charset="0"/>
              </a:rPr>
              <a:t>The match shall not be played when padding requirements are not met </a:t>
            </a:r>
            <a:r>
              <a:rPr lang="en-US" sz="2000" dirty="0">
                <a:effectLst/>
                <a:latin typeface="Calibri" panose="020F0502020204030204" pitchFamily="34" charset="0"/>
                <a:ea typeface="Calibri" panose="020F0502020204030204" pitchFamily="34" charset="0"/>
                <a:cs typeface="Times New Roman" panose="02020603050405020304" pitchFamily="18" charset="0"/>
              </a:rPr>
              <a:t>and the state association shall be notified to determine further action or penalty, as deemed necessary. </a:t>
            </a:r>
          </a:p>
          <a:p>
            <a:pPr lvl="1">
              <a:lnSpc>
                <a:spcPct val="107000"/>
              </a:lnSpc>
              <a:spcBef>
                <a:spcPts val="0"/>
              </a:spcBef>
              <a:spcAft>
                <a:spcPts val="0"/>
              </a:spcAft>
            </a:pPr>
            <a:r>
              <a:rPr lang="en-US" sz="2000" dirty="0">
                <a:effectLst/>
                <a:latin typeface="Calibri" panose="020F0502020204030204" pitchFamily="34" charset="0"/>
                <a:ea typeface="Calibri" panose="020F0502020204030204" pitchFamily="34" charset="0"/>
                <a:cs typeface="Times New Roman" panose="02020603050405020304" pitchFamily="18" charset="0"/>
              </a:rPr>
              <a:t>When game equipment, other than required padding, does not meet rule specifications, the match shall be conducted, and the improper conditions reported to the appropriate authority.</a:t>
            </a:r>
          </a:p>
          <a:p>
            <a:pPr>
              <a:lnSpc>
                <a:spcPct val="107000"/>
              </a:lnSpc>
              <a:spcBef>
                <a:spcPts val="0"/>
              </a:spcBef>
              <a:spcAft>
                <a:spcPts val="0"/>
              </a:spcAft>
            </a:pPr>
            <a:r>
              <a:rPr lang="en-US" sz="2200" dirty="0">
                <a:effectLst/>
                <a:latin typeface="Calibri" panose="020F0502020204030204" pitchFamily="34" charset="0"/>
                <a:ea typeface="Calibri" panose="020F0502020204030204" pitchFamily="34" charset="0"/>
                <a:cs typeface="Times New Roman" panose="02020603050405020304" pitchFamily="18" charset="0"/>
              </a:rPr>
              <a:t>Officials evaluate each site before their assigned match and determine playable and nonplayable areas, keeping risk minimization and fairness in mind in the application of the rules. </a:t>
            </a:r>
          </a:p>
        </p:txBody>
      </p:sp>
      <p:sp>
        <p:nvSpPr>
          <p:cNvPr id="4" name="Footer Placeholder 3">
            <a:extLst>
              <a:ext uri="{FF2B5EF4-FFF2-40B4-BE49-F238E27FC236}">
                <a16:creationId xmlns:a16="http://schemas.microsoft.com/office/drawing/2014/main" id="{535E98D4-5C82-4C3A-AFF5-93C221B96A28}"/>
              </a:ext>
            </a:extLst>
          </p:cNvPr>
          <p:cNvSpPr>
            <a:spLocks noGrp="1"/>
          </p:cNvSpPr>
          <p:nvPr>
            <p:ph type="ftr" sz="quarter" idx="11"/>
          </p:nvPr>
        </p:nvSpPr>
        <p:spPr/>
        <p:txBody>
          <a:bodyPr/>
          <a:lstStyle/>
          <a:p>
            <a:pPr>
              <a:defRPr/>
            </a:pPr>
            <a:r>
              <a:rPr lang="en-US" dirty="0"/>
              <a:t>www.nfhs.org</a:t>
            </a:r>
          </a:p>
        </p:txBody>
      </p:sp>
    </p:spTree>
    <p:extLst>
      <p:ext uri="{BB962C8B-B14F-4D97-AF65-F5344CB8AC3E}">
        <p14:creationId xmlns:p14="http://schemas.microsoft.com/office/powerpoint/2010/main" val="15381484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884B06-BC05-4E98-8EF5-E8DBBE09BF0C}"/>
              </a:ext>
            </a:extLst>
          </p:cNvPr>
          <p:cNvSpPr>
            <a:spLocks noGrp="1"/>
          </p:cNvSpPr>
          <p:nvPr>
            <p:ph type="title"/>
          </p:nvPr>
        </p:nvSpPr>
        <p:spPr/>
        <p:txBody>
          <a:bodyPr/>
          <a:lstStyle/>
          <a:p>
            <a:r>
              <a:rPr lang="en-US" dirty="0"/>
              <a:t>Playable/nonplayable areas</a:t>
            </a:r>
          </a:p>
        </p:txBody>
      </p:sp>
      <p:sp>
        <p:nvSpPr>
          <p:cNvPr id="4" name="Footer Placeholder 3">
            <a:extLst>
              <a:ext uri="{FF2B5EF4-FFF2-40B4-BE49-F238E27FC236}">
                <a16:creationId xmlns:a16="http://schemas.microsoft.com/office/drawing/2014/main" id="{2FADC595-8BB1-414A-944F-AD25A9BAE0A5}"/>
              </a:ext>
            </a:extLst>
          </p:cNvPr>
          <p:cNvSpPr>
            <a:spLocks noGrp="1"/>
          </p:cNvSpPr>
          <p:nvPr>
            <p:ph type="ftr" sz="quarter" idx="11"/>
          </p:nvPr>
        </p:nvSpPr>
        <p:spPr/>
        <p:txBody>
          <a:bodyPr/>
          <a:lstStyle/>
          <a:p>
            <a:pPr>
              <a:defRPr/>
            </a:pPr>
            <a:r>
              <a:rPr lang="en-US" dirty="0"/>
              <a:t>www.nfhs.org</a:t>
            </a:r>
          </a:p>
        </p:txBody>
      </p:sp>
      <p:sp>
        <p:nvSpPr>
          <p:cNvPr id="9" name="TextBox 8">
            <a:extLst>
              <a:ext uri="{FF2B5EF4-FFF2-40B4-BE49-F238E27FC236}">
                <a16:creationId xmlns:a16="http://schemas.microsoft.com/office/drawing/2014/main" id="{529755D5-E99E-4501-9CC0-696BB5D1DFAC}"/>
              </a:ext>
            </a:extLst>
          </p:cNvPr>
          <p:cNvSpPr txBox="1"/>
          <p:nvPr/>
        </p:nvSpPr>
        <p:spPr>
          <a:xfrm>
            <a:off x="1463503" y="5065100"/>
            <a:ext cx="10525298" cy="1754326"/>
          </a:xfrm>
          <a:prstGeom prst="rect">
            <a:avLst/>
          </a:prstGeom>
          <a:noFill/>
        </p:spPr>
        <p:txBody>
          <a:bodyPr wrap="square" rtlCol="0">
            <a:spAutoFit/>
          </a:bodyPr>
          <a:lstStyle/>
          <a:p>
            <a:pPr>
              <a:spcBef>
                <a:spcPts val="0"/>
              </a:spcBef>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O</a:t>
            </a:r>
            <a:r>
              <a:rPr lang="en-US" dirty="0">
                <a:effectLst/>
                <a:latin typeface="Calibri" panose="020F0502020204030204" pitchFamily="34" charset="0"/>
                <a:ea typeface="Calibri" panose="020F0502020204030204" pitchFamily="34" charset="0"/>
                <a:cs typeface="Times New Roman" panose="02020603050405020304" pitchFamily="18" charset="0"/>
              </a:rPr>
              <a:t>fficials may need to communicate ground rules during the pre-match conference addressing the following:</a:t>
            </a:r>
          </a:p>
          <a:p>
            <a:pPr marL="34290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Extended space needed for serving when the minimum 6 feet (2 meters) is not available (PlayPic A);</a:t>
            </a:r>
          </a:p>
          <a:p>
            <a:pPr marL="342900" marR="0" lvl="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Overhead obstructions (basketball goals, batting cages, wrestling and/or cheer mats, running tracks, ceiling fans, speakers, beams, air ducts, ropes, lighting, banners, flags, scoreboard, etc.) ( PlayPic B);</a:t>
            </a:r>
          </a:p>
          <a:p>
            <a:pPr marL="342900" indent="-342900">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Divider nets (PlayPic C).</a:t>
            </a:r>
          </a:p>
          <a:p>
            <a:pPr marR="0" lvl="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descr="Graphical user interface, application&#10;&#10;Description automatically generated">
            <a:extLst>
              <a:ext uri="{FF2B5EF4-FFF2-40B4-BE49-F238E27FC236}">
                <a16:creationId xmlns:a16="http://schemas.microsoft.com/office/drawing/2014/main" id="{CBECBB39-25AC-4AD7-97E3-612148D97F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65284" y="1960935"/>
            <a:ext cx="8712202" cy="3042637"/>
          </a:xfrm>
          <a:prstGeom prst="rect">
            <a:avLst/>
          </a:prstGeom>
        </p:spPr>
      </p:pic>
      <p:sp>
        <p:nvSpPr>
          <p:cNvPr id="3" name="TextBox 2">
            <a:extLst>
              <a:ext uri="{FF2B5EF4-FFF2-40B4-BE49-F238E27FC236}">
                <a16:creationId xmlns:a16="http://schemas.microsoft.com/office/drawing/2014/main" id="{956192A6-29DC-43AA-A331-A76C93562B94}"/>
              </a:ext>
            </a:extLst>
          </p:cNvPr>
          <p:cNvSpPr txBox="1"/>
          <p:nvPr/>
        </p:nvSpPr>
        <p:spPr>
          <a:xfrm>
            <a:off x="1414514" y="2426705"/>
            <a:ext cx="2320792" cy="671915"/>
          </a:xfrm>
          <a:prstGeom prst="rect">
            <a:avLst/>
          </a:prstGeom>
          <a:noFill/>
        </p:spPr>
        <p:txBody>
          <a:bodyPr wrap="square" rtlCol="0">
            <a:spAutoFit/>
          </a:bodyPr>
          <a:lstStyle/>
          <a:p>
            <a:pPr>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04623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CFA36-7866-49E4-8797-CF5410FE952A}"/>
              </a:ext>
            </a:extLst>
          </p:cNvPr>
          <p:cNvSpPr>
            <a:spLocks noGrp="1"/>
          </p:cNvSpPr>
          <p:nvPr>
            <p:ph type="title"/>
          </p:nvPr>
        </p:nvSpPr>
        <p:spPr/>
        <p:txBody>
          <a:bodyPr/>
          <a:lstStyle/>
          <a:p>
            <a:r>
              <a:rPr lang="en-US" dirty="0"/>
              <a:t>Playable/nonplayable areas</a:t>
            </a:r>
          </a:p>
        </p:txBody>
      </p:sp>
      <p:sp>
        <p:nvSpPr>
          <p:cNvPr id="4" name="Footer Placeholder 3">
            <a:extLst>
              <a:ext uri="{FF2B5EF4-FFF2-40B4-BE49-F238E27FC236}">
                <a16:creationId xmlns:a16="http://schemas.microsoft.com/office/drawing/2014/main" id="{32163428-87E9-4ADE-A957-B5B78F004A4E}"/>
              </a:ext>
            </a:extLst>
          </p:cNvPr>
          <p:cNvSpPr>
            <a:spLocks noGrp="1"/>
          </p:cNvSpPr>
          <p:nvPr>
            <p:ph type="ftr" sz="quarter" idx="11"/>
          </p:nvPr>
        </p:nvSpPr>
        <p:spPr/>
        <p:txBody>
          <a:bodyPr/>
          <a:lstStyle/>
          <a:p>
            <a:pPr>
              <a:defRPr/>
            </a:pPr>
            <a:r>
              <a:rPr lang="en-US" dirty="0"/>
              <a:t>www.nfhs.org</a:t>
            </a:r>
          </a:p>
        </p:txBody>
      </p:sp>
      <p:pic>
        <p:nvPicPr>
          <p:cNvPr id="6" name="Picture 5" descr="A collage of a person jumping&#10;&#10;Description automatically generated with low confidence">
            <a:extLst>
              <a:ext uri="{FF2B5EF4-FFF2-40B4-BE49-F238E27FC236}">
                <a16:creationId xmlns:a16="http://schemas.microsoft.com/office/drawing/2014/main" id="{24765F98-FB13-41BD-B35C-3946DB2692F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9914" y="1981786"/>
            <a:ext cx="7288480" cy="2568038"/>
          </a:xfrm>
          <a:prstGeom prst="rect">
            <a:avLst/>
          </a:prstGeom>
        </p:spPr>
      </p:pic>
      <p:sp>
        <p:nvSpPr>
          <p:cNvPr id="7" name="TextBox 6">
            <a:extLst>
              <a:ext uri="{FF2B5EF4-FFF2-40B4-BE49-F238E27FC236}">
                <a16:creationId xmlns:a16="http://schemas.microsoft.com/office/drawing/2014/main" id="{167EBB20-8E75-41BA-88E5-E400C72D75E0}"/>
              </a:ext>
            </a:extLst>
          </p:cNvPr>
          <p:cNvSpPr txBox="1"/>
          <p:nvPr/>
        </p:nvSpPr>
        <p:spPr>
          <a:xfrm>
            <a:off x="1339933" y="4501324"/>
            <a:ext cx="10318667" cy="2308324"/>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Calibri" panose="020F0502020204030204" pitchFamily="34" charset="0"/>
                <a:ea typeface="Calibri" panose="020F0502020204030204" pitchFamily="34" charset="0"/>
                <a:cs typeface="Times New Roman" panose="02020603050405020304" pitchFamily="18" charset="0"/>
              </a:rPr>
              <a:t>Rule 2-4-2</a:t>
            </a:r>
            <a:r>
              <a:rPr lang="en-US" sz="1800" dirty="0">
                <a:effectLst/>
                <a:latin typeface="Calibri" panose="020F0502020204030204" pitchFamily="34" charset="0"/>
                <a:ea typeface="Calibri" panose="020F0502020204030204" pitchFamily="34" charset="0"/>
                <a:cs typeface="Times New Roman" panose="02020603050405020304" pitchFamily="18" charset="0"/>
              </a:rPr>
              <a:t> allows a player to retrieve a ball near a nonplayable area, if a body part is in contact with the playable area during the player’s contact of the ball – regardless of if a foot or another body part is in the nonplayable area. (PlayPic A) </a:t>
            </a:r>
          </a:p>
          <a:p>
            <a:pPr marL="742950" lvl="1" indent="-285750">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It is not the location of the ball, but the locale of the player. </a:t>
            </a:r>
          </a:p>
          <a:p>
            <a:pPr marL="742950" lvl="1" indent="-285750">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A player can reach into a nonplayable area. </a:t>
            </a:r>
          </a:p>
          <a:p>
            <a:pPr marL="742950" lvl="1" indent="-285750">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A player can also enter the nonplayable area after contact. (PlayPic C)</a:t>
            </a:r>
          </a:p>
          <a:p>
            <a:pPr marL="742950" lvl="1" indent="-285750">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Being in contact with anything to gain an advantage, like bleachers, is illegal. (Play Pic B)</a:t>
            </a:r>
          </a:p>
          <a:p>
            <a:endParaRPr lang="en-US" dirty="0"/>
          </a:p>
        </p:txBody>
      </p:sp>
    </p:spTree>
    <p:extLst>
      <p:ext uri="{BB962C8B-B14F-4D97-AF65-F5344CB8AC3E}">
        <p14:creationId xmlns:p14="http://schemas.microsoft.com/office/powerpoint/2010/main" val="1920732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E0416-E3E0-45AE-976D-7D96464851FF}"/>
              </a:ext>
            </a:extLst>
          </p:cNvPr>
          <p:cNvSpPr>
            <a:spLocks noGrp="1"/>
          </p:cNvSpPr>
          <p:nvPr>
            <p:ph type="title"/>
          </p:nvPr>
        </p:nvSpPr>
        <p:spPr/>
        <p:txBody>
          <a:bodyPr/>
          <a:lstStyle/>
          <a:p>
            <a:r>
              <a:rPr lang="en-US" dirty="0"/>
              <a:t>Injury procedure</a:t>
            </a:r>
          </a:p>
        </p:txBody>
      </p:sp>
      <p:sp>
        <p:nvSpPr>
          <p:cNvPr id="4" name="Footer Placeholder 3">
            <a:extLst>
              <a:ext uri="{FF2B5EF4-FFF2-40B4-BE49-F238E27FC236}">
                <a16:creationId xmlns:a16="http://schemas.microsoft.com/office/drawing/2014/main" id="{158847EB-083D-4620-BA02-EBF6ECB1A503}"/>
              </a:ext>
            </a:extLst>
          </p:cNvPr>
          <p:cNvSpPr>
            <a:spLocks noGrp="1"/>
          </p:cNvSpPr>
          <p:nvPr>
            <p:ph type="ftr" sz="quarter" idx="11"/>
          </p:nvPr>
        </p:nvSpPr>
        <p:spPr/>
        <p:txBody>
          <a:bodyPr/>
          <a:lstStyle/>
          <a:p>
            <a:pPr>
              <a:defRPr/>
            </a:pPr>
            <a:r>
              <a:rPr lang="en-US" dirty="0"/>
              <a:t>www.nfhs.org</a:t>
            </a:r>
          </a:p>
        </p:txBody>
      </p:sp>
      <p:sp>
        <p:nvSpPr>
          <p:cNvPr id="7" name="TextBox 6">
            <a:extLst>
              <a:ext uri="{FF2B5EF4-FFF2-40B4-BE49-F238E27FC236}">
                <a16:creationId xmlns:a16="http://schemas.microsoft.com/office/drawing/2014/main" id="{51F80BE5-2484-45FC-A03E-B9B518E57F23}"/>
              </a:ext>
            </a:extLst>
          </p:cNvPr>
          <p:cNvSpPr txBox="1"/>
          <p:nvPr/>
        </p:nvSpPr>
        <p:spPr>
          <a:xfrm>
            <a:off x="7090756" y="2161309"/>
            <a:ext cx="4779819" cy="3385542"/>
          </a:xfrm>
          <a:prstGeom prst="rect">
            <a:avLst/>
          </a:prstGeom>
          <a:noFill/>
        </p:spPr>
        <p:txBody>
          <a:bodyPr wrap="square" rtlCol="0">
            <a:spAutoFit/>
          </a:bodyPr>
          <a:lstStyle/>
          <a:p>
            <a:pPr marL="285750" indent="-285750">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If an injury occurs during play, either referee can suspend play by sounding a loud double whistle and holding up both hands. </a:t>
            </a:r>
          </a:p>
          <a:p>
            <a:pPr marL="285750" indent="-285750">
              <a:buFont typeface="Arial" panose="020B0604020202020204" pitchFamily="34" charset="0"/>
              <a:buChar char="•"/>
            </a:pPr>
            <a:r>
              <a:rPr lang="en-US" sz="2800" dirty="0">
                <a:effectLst/>
                <a:latin typeface="Calibri" panose="020F0502020204030204" pitchFamily="34" charset="0"/>
                <a:ea typeface="Calibri" panose="020F0502020204030204" pitchFamily="34" charset="0"/>
                <a:cs typeface="Times New Roman" panose="02020603050405020304" pitchFamily="18" charset="0"/>
              </a:rPr>
              <a:t>Both officials should signal a referee’s time-out.  </a:t>
            </a:r>
          </a:p>
          <a:p>
            <a:endParaRPr lang="en-US" dirty="0"/>
          </a:p>
        </p:txBody>
      </p:sp>
      <p:pic>
        <p:nvPicPr>
          <p:cNvPr id="5" name="Picture 4" descr="A picture containing text&#10;&#10;Description automatically generated">
            <a:extLst>
              <a:ext uri="{FF2B5EF4-FFF2-40B4-BE49-F238E27FC236}">
                <a16:creationId xmlns:a16="http://schemas.microsoft.com/office/drawing/2014/main" id="{A8A039A7-467F-44D6-8BD6-11EBC0A695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90878" y="2012188"/>
            <a:ext cx="5048012" cy="4402899"/>
          </a:xfrm>
          <a:prstGeom prst="rect">
            <a:avLst/>
          </a:prstGeom>
        </p:spPr>
      </p:pic>
      <p:pic>
        <p:nvPicPr>
          <p:cNvPr id="6" name="Picture 5">
            <a:extLst>
              <a:ext uri="{FF2B5EF4-FFF2-40B4-BE49-F238E27FC236}">
                <a16:creationId xmlns:a16="http://schemas.microsoft.com/office/drawing/2014/main" id="{B79A1D12-C414-4880-BC7A-7ECAA3646B2E}"/>
              </a:ext>
            </a:extLst>
          </p:cNvPr>
          <p:cNvPicPr>
            <a:picLocks noChangeAspect="1"/>
          </p:cNvPicPr>
          <p:nvPr/>
        </p:nvPicPr>
        <p:blipFill>
          <a:blip r:embed="rId4"/>
          <a:stretch>
            <a:fillRect/>
          </a:stretch>
        </p:blipFill>
        <p:spPr>
          <a:xfrm>
            <a:off x="5529215" y="5175595"/>
            <a:ext cx="1163133" cy="1163133"/>
          </a:xfrm>
          <a:prstGeom prst="rect">
            <a:avLst/>
          </a:prstGeom>
        </p:spPr>
      </p:pic>
    </p:spTree>
    <p:extLst>
      <p:ext uri="{BB962C8B-B14F-4D97-AF65-F5344CB8AC3E}">
        <p14:creationId xmlns:p14="http://schemas.microsoft.com/office/powerpoint/2010/main" val="143694498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E1B63-307C-457D-8386-B438A3A659C9}"/>
              </a:ext>
            </a:extLst>
          </p:cNvPr>
          <p:cNvSpPr>
            <a:spLocks noGrp="1"/>
          </p:cNvSpPr>
          <p:nvPr>
            <p:ph type="title"/>
          </p:nvPr>
        </p:nvSpPr>
        <p:spPr/>
        <p:txBody>
          <a:bodyPr/>
          <a:lstStyle/>
          <a:p>
            <a:r>
              <a:rPr lang="en-US" dirty="0"/>
              <a:t>Injury procedure</a:t>
            </a:r>
          </a:p>
        </p:txBody>
      </p:sp>
      <p:sp>
        <p:nvSpPr>
          <p:cNvPr id="4" name="Footer Placeholder 3">
            <a:extLst>
              <a:ext uri="{FF2B5EF4-FFF2-40B4-BE49-F238E27FC236}">
                <a16:creationId xmlns:a16="http://schemas.microsoft.com/office/drawing/2014/main" id="{A2EF23A5-9C3C-4BD6-BF72-D04B6E0E8155}"/>
              </a:ext>
            </a:extLst>
          </p:cNvPr>
          <p:cNvSpPr>
            <a:spLocks noGrp="1"/>
          </p:cNvSpPr>
          <p:nvPr>
            <p:ph type="ftr" sz="quarter" idx="11"/>
          </p:nvPr>
        </p:nvSpPr>
        <p:spPr/>
        <p:txBody>
          <a:bodyPr/>
          <a:lstStyle/>
          <a:p>
            <a:pPr>
              <a:defRPr/>
            </a:pPr>
            <a:r>
              <a:rPr lang="en-US" dirty="0"/>
              <a:t>www.nfhs.org</a:t>
            </a:r>
          </a:p>
        </p:txBody>
      </p:sp>
      <p:sp>
        <p:nvSpPr>
          <p:cNvPr id="7" name="TextBox 6">
            <a:extLst>
              <a:ext uri="{FF2B5EF4-FFF2-40B4-BE49-F238E27FC236}">
                <a16:creationId xmlns:a16="http://schemas.microsoft.com/office/drawing/2014/main" id="{0906C4F1-F872-4A8B-B7DB-F681DD0EAB1D}"/>
              </a:ext>
            </a:extLst>
          </p:cNvPr>
          <p:cNvSpPr txBox="1"/>
          <p:nvPr/>
        </p:nvSpPr>
        <p:spPr>
          <a:xfrm>
            <a:off x="1404257" y="1927144"/>
            <a:ext cx="5290457" cy="3135538"/>
          </a:xfrm>
          <a:prstGeom prst="rect">
            <a:avLst/>
          </a:prstGeom>
          <a:noFill/>
        </p:spPr>
        <p:txBody>
          <a:bodyPr wrap="square" rtlCol="0">
            <a:spAutoFit/>
          </a:bodyPr>
          <a:lstStyle/>
          <a:p>
            <a:pPr marL="342900" marR="0" lvl="0" indent="-342900">
              <a:lnSpc>
                <a:spcPct val="107000"/>
              </a:lnSpc>
              <a:spcBef>
                <a:spcPts val="0"/>
              </a:spcBef>
              <a:spcAft>
                <a:spcPts val="0"/>
              </a:spcAft>
              <a:buFont typeface="Symbol" panose="05050102010706020507" pitchFamily="18" charset="2"/>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Rule 11-4-1 allows the coach 30 seconds to decide: </a:t>
            </a:r>
          </a:p>
          <a:p>
            <a:pPr marL="800100" lvl="1" indent="-342900">
              <a:lnSpc>
                <a:spcPct val="107000"/>
              </a:lnSpc>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player can continue to play, </a:t>
            </a:r>
          </a:p>
          <a:p>
            <a:pPr marL="800100" lvl="1" indent="-342900">
              <a:lnSpc>
                <a:spcPct val="107000"/>
              </a:lnSpc>
              <a:spcBef>
                <a:spcPts val="0"/>
              </a:spcBef>
              <a:spcAft>
                <a:spcPts val="0"/>
              </a:spcAft>
              <a:buFont typeface="+mj-lt"/>
              <a:buAutoNum type="arabicPeriod"/>
            </a:pPr>
            <a:r>
              <a:rPr lang="en-US" sz="2400" dirty="0">
                <a:effectLst/>
                <a:latin typeface="Calibri" panose="020F0502020204030204" pitchFamily="34" charset="0"/>
                <a:ea typeface="Calibri" panose="020F0502020204030204" pitchFamily="34" charset="0"/>
                <a:cs typeface="Times New Roman" panose="02020603050405020304" pitchFamily="18" charset="0"/>
              </a:rPr>
              <a:t>To substitute/replace the injured player, or </a:t>
            </a:r>
          </a:p>
          <a:p>
            <a:pPr marL="800100" lvl="1" indent="-342900">
              <a:lnSpc>
                <a:spcPct val="107000"/>
              </a:lnSpc>
              <a:spcBef>
                <a:spcPts val="0"/>
              </a:spcBef>
              <a:spcAft>
                <a:spcPts val="0"/>
              </a:spcAft>
              <a:buFont typeface="+mj-lt"/>
              <a:buAutoNum type="arabicPeriod"/>
            </a:pPr>
            <a:r>
              <a:rPr lang="en-US" sz="2400" dirty="0">
                <a:latin typeface="Calibri" panose="020F0502020204030204" pitchFamily="34" charset="0"/>
                <a:ea typeface="Calibri" panose="020F0502020204030204" pitchFamily="34" charset="0"/>
                <a:cs typeface="Times New Roman" panose="02020603050405020304" pitchFamily="18" charset="0"/>
              </a:rPr>
              <a:t>T</a:t>
            </a:r>
            <a:r>
              <a:rPr lang="en-US" sz="2400" dirty="0">
                <a:effectLst/>
                <a:latin typeface="Calibri" panose="020F0502020204030204" pitchFamily="34" charset="0"/>
                <a:ea typeface="Calibri" panose="020F0502020204030204" pitchFamily="34" charset="0"/>
                <a:cs typeface="Times New Roman" panose="02020603050405020304" pitchFamily="18" charset="0"/>
              </a:rPr>
              <a:t>ake a time-out (if the team still has one remaining).</a:t>
            </a:r>
          </a:p>
          <a:p>
            <a:endParaRPr lang="en-US" dirty="0"/>
          </a:p>
        </p:txBody>
      </p:sp>
      <p:pic>
        <p:nvPicPr>
          <p:cNvPr id="9" name="Picture 8" descr="A picture containing graphical user interface&#10;&#10;Description automatically generated">
            <a:extLst>
              <a:ext uri="{FF2B5EF4-FFF2-40B4-BE49-F238E27FC236}">
                <a16:creationId xmlns:a16="http://schemas.microsoft.com/office/drawing/2014/main" id="{33C09E2C-D253-42DE-8589-F3F3340349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03570" y="1927144"/>
            <a:ext cx="4949371" cy="3658231"/>
          </a:xfrm>
          <a:prstGeom prst="rect">
            <a:avLst/>
          </a:prstGeom>
        </p:spPr>
      </p:pic>
    </p:spTree>
    <p:extLst>
      <p:ext uri="{BB962C8B-B14F-4D97-AF65-F5344CB8AC3E}">
        <p14:creationId xmlns:p14="http://schemas.microsoft.com/office/powerpoint/2010/main" val="3171724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BE18-BA8F-4DF0-B4AF-022AF732F508}"/>
              </a:ext>
            </a:extLst>
          </p:cNvPr>
          <p:cNvSpPr>
            <a:spLocks noGrp="1"/>
          </p:cNvSpPr>
          <p:nvPr>
            <p:ph type="title"/>
          </p:nvPr>
        </p:nvSpPr>
        <p:spPr/>
        <p:txBody>
          <a:bodyPr/>
          <a:lstStyle/>
          <a:p>
            <a:r>
              <a:rPr lang="en-US" dirty="0"/>
              <a:t>Injury procedure</a:t>
            </a:r>
          </a:p>
        </p:txBody>
      </p:sp>
      <p:sp>
        <p:nvSpPr>
          <p:cNvPr id="3" name="Content Placeholder 2">
            <a:extLst>
              <a:ext uri="{FF2B5EF4-FFF2-40B4-BE49-F238E27FC236}">
                <a16:creationId xmlns:a16="http://schemas.microsoft.com/office/drawing/2014/main" id="{3D2E78A4-64C9-4C71-8A6D-7462611C6531}"/>
              </a:ext>
            </a:extLst>
          </p:cNvPr>
          <p:cNvSpPr>
            <a:spLocks noGrp="1"/>
          </p:cNvSpPr>
          <p:nvPr>
            <p:ph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A player does not have to be moved within the 30-second period. Only team personnel or medical staff decides on the appropriateness of moving an injured player, regardless of how long it may take.</a:t>
            </a:r>
          </a:p>
          <a:p>
            <a:pPr marL="342900" marR="0" lvl="0" indent="-342900">
              <a:lnSpc>
                <a:spcPct val="107000"/>
              </a:lnSpc>
              <a:spcBef>
                <a:spcPts val="0"/>
              </a:spcBef>
              <a:spcAft>
                <a:spcPts val="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If the coach opts to substitute, the injured player does not follow normal substitution protocol. </a:t>
            </a:r>
          </a:p>
          <a:p>
            <a:pPr marL="342900" marR="0" lvl="0" indent="-342900">
              <a:lnSpc>
                <a:spcPct val="107000"/>
              </a:lnSpc>
              <a:spcBef>
                <a:spcPts val="0"/>
              </a:spcBef>
              <a:spcAft>
                <a:spcPts val="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Once the injured player is removed from the playing surface safely, the second referee follows the substitution protocol – signal/whistle – ensure that the substitute is recognized and recorded by the scorer.</a:t>
            </a:r>
          </a:p>
          <a:p>
            <a:pPr marL="342900" marR="0" lvl="0" indent="-342900">
              <a:lnSpc>
                <a:spcPct val="107000"/>
              </a:lnSpc>
              <a:spcBef>
                <a:spcPts val="0"/>
              </a:spcBef>
              <a:spcAft>
                <a:spcPts val="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If play was interrupted, the referees will administer a replay and continue play.</a:t>
            </a:r>
          </a:p>
          <a:p>
            <a:pPr marL="342900" marR="0" lvl="0" indent="-342900">
              <a:lnSpc>
                <a:spcPct val="107000"/>
              </a:lnSpc>
              <a:spcBef>
                <a:spcPts val="0"/>
              </a:spcBef>
              <a:spcAft>
                <a:spcPts val="0"/>
              </a:spcAft>
              <a:buFont typeface="Symbol" panose="05050102010706020507" pitchFamily="18" charset="2"/>
              <a:buChar char=""/>
            </a:pPr>
            <a:r>
              <a:rPr lang="en-US" sz="2200" dirty="0">
                <a:effectLst/>
                <a:latin typeface="Calibri" panose="020F0502020204030204" pitchFamily="34" charset="0"/>
                <a:ea typeface="Calibri" panose="020F0502020204030204" pitchFamily="34" charset="0"/>
                <a:cs typeface="Times New Roman" panose="02020603050405020304" pitchFamily="18" charset="0"/>
              </a:rPr>
              <a:t>The injured player who is legally replaced, may return to the set.</a:t>
            </a:r>
          </a:p>
          <a:p>
            <a:pPr marL="0" indent="0">
              <a:buNone/>
            </a:pPr>
            <a:endParaRPr lang="en-US" dirty="0"/>
          </a:p>
        </p:txBody>
      </p:sp>
      <p:sp>
        <p:nvSpPr>
          <p:cNvPr id="4" name="Footer Placeholder 3">
            <a:extLst>
              <a:ext uri="{FF2B5EF4-FFF2-40B4-BE49-F238E27FC236}">
                <a16:creationId xmlns:a16="http://schemas.microsoft.com/office/drawing/2014/main" id="{5028C5BF-E5B2-46FC-A2E5-0D7459E55C63}"/>
              </a:ext>
            </a:extLst>
          </p:cNvPr>
          <p:cNvSpPr>
            <a:spLocks noGrp="1"/>
          </p:cNvSpPr>
          <p:nvPr>
            <p:ph type="ftr" sz="quarter" idx="11"/>
          </p:nvPr>
        </p:nvSpPr>
        <p:spPr/>
        <p:txBody>
          <a:bodyPr/>
          <a:lstStyle/>
          <a:p>
            <a:pPr>
              <a:defRPr/>
            </a:pPr>
            <a:r>
              <a:rPr lang="en-US" dirty="0"/>
              <a:t>www.nfhs.org</a:t>
            </a:r>
          </a:p>
        </p:txBody>
      </p:sp>
    </p:spTree>
    <p:extLst>
      <p:ext uri="{BB962C8B-B14F-4D97-AF65-F5344CB8AC3E}">
        <p14:creationId xmlns:p14="http://schemas.microsoft.com/office/powerpoint/2010/main" val="3593641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19BEC-0F53-40E5-9E07-C5CE61D96B10}"/>
              </a:ext>
            </a:extLst>
          </p:cNvPr>
          <p:cNvSpPr>
            <a:spLocks noGrp="1"/>
          </p:cNvSpPr>
          <p:nvPr>
            <p:ph type="title"/>
          </p:nvPr>
        </p:nvSpPr>
        <p:spPr/>
        <p:txBody>
          <a:bodyPr/>
          <a:lstStyle/>
          <a:p>
            <a:r>
              <a:rPr lang="en-US" dirty="0"/>
              <a:t>2023-24 NFHS Volleyball </a:t>
            </a:r>
          </a:p>
        </p:txBody>
      </p:sp>
      <p:sp>
        <p:nvSpPr>
          <p:cNvPr id="3" name="Text Placeholder 2">
            <a:extLst>
              <a:ext uri="{FF2B5EF4-FFF2-40B4-BE49-F238E27FC236}">
                <a16:creationId xmlns:a16="http://schemas.microsoft.com/office/drawing/2014/main" id="{5F58A997-E5AE-4371-AB65-2EDC9C54D155}"/>
              </a:ext>
            </a:extLst>
          </p:cNvPr>
          <p:cNvSpPr>
            <a:spLocks noGrp="1"/>
          </p:cNvSpPr>
          <p:nvPr>
            <p:ph type="body" idx="1"/>
          </p:nvPr>
        </p:nvSpPr>
        <p:spPr/>
        <p:txBody>
          <a:bodyPr/>
          <a:lstStyle/>
          <a:p>
            <a:r>
              <a:rPr lang="en-US" altLang="en-US" sz="3000" dirty="0">
                <a:latin typeface="Calibri" panose="020F0502020204030204" pitchFamily="34" charset="0"/>
                <a:cs typeface="Calibri" panose="020F0502020204030204" pitchFamily="34" charset="0"/>
              </a:rPr>
              <a:t>Rules Changes</a:t>
            </a:r>
          </a:p>
        </p:txBody>
      </p:sp>
    </p:spTree>
    <p:extLst>
      <p:ext uri="{BB962C8B-B14F-4D97-AF65-F5344CB8AC3E}">
        <p14:creationId xmlns:p14="http://schemas.microsoft.com/office/powerpoint/2010/main" val="36097751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29BC3-737D-432A-98F3-EA310E432523}"/>
              </a:ext>
            </a:extLst>
          </p:cNvPr>
          <p:cNvSpPr>
            <a:spLocks noGrp="1"/>
          </p:cNvSpPr>
          <p:nvPr>
            <p:ph type="title"/>
          </p:nvPr>
        </p:nvSpPr>
        <p:spPr/>
        <p:txBody>
          <a:bodyPr/>
          <a:lstStyle/>
          <a:p>
            <a:r>
              <a:rPr lang="en-US" dirty="0"/>
              <a:t>Injury procedure</a:t>
            </a:r>
          </a:p>
        </p:txBody>
      </p:sp>
      <p:sp>
        <p:nvSpPr>
          <p:cNvPr id="4" name="Footer Placeholder 3">
            <a:extLst>
              <a:ext uri="{FF2B5EF4-FFF2-40B4-BE49-F238E27FC236}">
                <a16:creationId xmlns:a16="http://schemas.microsoft.com/office/drawing/2014/main" id="{2F5C0AA0-3CE3-47A9-AAE1-C162FAFB2D06}"/>
              </a:ext>
            </a:extLst>
          </p:cNvPr>
          <p:cNvSpPr>
            <a:spLocks noGrp="1"/>
          </p:cNvSpPr>
          <p:nvPr>
            <p:ph type="ftr" sz="quarter" idx="11"/>
          </p:nvPr>
        </p:nvSpPr>
        <p:spPr/>
        <p:txBody>
          <a:bodyPr/>
          <a:lstStyle/>
          <a:p>
            <a:pPr>
              <a:defRPr/>
            </a:pPr>
            <a:r>
              <a:rPr lang="en-US" dirty="0"/>
              <a:t>www.nfhs.org</a:t>
            </a:r>
          </a:p>
        </p:txBody>
      </p:sp>
      <p:sp>
        <p:nvSpPr>
          <p:cNvPr id="7" name="TextBox 6">
            <a:extLst>
              <a:ext uri="{FF2B5EF4-FFF2-40B4-BE49-F238E27FC236}">
                <a16:creationId xmlns:a16="http://schemas.microsoft.com/office/drawing/2014/main" id="{459FBE17-A8C0-44C1-81ED-5B83F8E5AB4F}"/>
              </a:ext>
            </a:extLst>
          </p:cNvPr>
          <p:cNvSpPr txBox="1"/>
          <p:nvPr/>
        </p:nvSpPr>
        <p:spPr>
          <a:xfrm>
            <a:off x="1603830" y="4861818"/>
            <a:ext cx="10179480" cy="1561005"/>
          </a:xfrm>
          <a:prstGeom prst="rect">
            <a:avLst/>
          </a:prstGeom>
          <a:noFill/>
        </p:spPr>
        <p:txBody>
          <a:bodyPr wrap="square" rtlCol="0">
            <a:spAutoFit/>
          </a:bodyPr>
          <a:lstStyle/>
          <a:p>
            <a:pPr marL="285750" marR="0" lvl="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If there is blood on a jersey or player equipment, it must be appropriately cleaned or removed.</a:t>
            </a:r>
          </a:p>
          <a:p>
            <a:pPr marL="285750" marR="0" lvl="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referees will allow a player to change jerseys – away from the court area.</a:t>
            </a:r>
          </a:p>
          <a:p>
            <a:pPr marL="285750" marR="0" lvl="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second referee should scan the court and check the game ball(s) to ensure there is no blood.</a:t>
            </a:r>
          </a:p>
          <a:p>
            <a:pPr marL="285750" marR="0" lvl="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Medical staff can attend to the court and game ball(s) with the appropriate solution to remove any blood.</a:t>
            </a:r>
          </a:p>
        </p:txBody>
      </p:sp>
      <p:pic>
        <p:nvPicPr>
          <p:cNvPr id="5" name="Picture 4" descr="Graphical user interface, application&#10;&#10;Description automatically generated">
            <a:extLst>
              <a:ext uri="{FF2B5EF4-FFF2-40B4-BE49-F238E27FC236}">
                <a16:creationId xmlns:a16="http://schemas.microsoft.com/office/drawing/2014/main" id="{831A49C1-6CCD-4246-8691-872E78B975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8351" y="1965571"/>
            <a:ext cx="7684959" cy="2926858"/>
          </a:xfrm>
          <a:prstGeom prst="rect">
            <a:avLst/>
          </a:prstGeom>
        </p:spPr>
      </p:pic>
      <p:sp>
        <p:nvSpPr>
          <p:cNvPr id="6" name="TextBox 5">
            <a:extLst>
              <a:ext uri="{FF2B5EF4-FFF2-40B4-BE49-F238E27FC236}">
                <a16:creationId xmlns:a16="http://schemas.microsoft.com/office/drawing/2014/main" id="{FE7D2BCE-DEC3-493B-88B2-9C9BA9ECE6B5}"/>
              </a:ext>
            </a:extLst>
          </p:cNvPr>
          <p:cNvSpPr txBox="1"/>
          <p:nvPr/>
        </p:nvSpPr>
        <p:spPr>
          <a:xfrm>
            <a:off x="1603830" y="1878485"/>
            <a:ext cx="2417966" cy="2746457"/>
          </a:xfrm>
          <a:prstGeom prst="rect">
            <a:avLst/>
          </a:prstGeom>
          <a:noFill/>
        </p:spPr>
        <p:txBody>
          <a:bodyPr wrap="square" rtlCol="0">
            <a:spAutoFit/>
          </a:bodyPr>
          <a:lstStyle/>
          <a:p>
            <a:pPr marR="0">
              <a:lnSpc>
                <a:spcPct val="107000"/>
              </a:lnSpc>
              <a:spcBef>
                <a:spcPts val="0"/>
              </a:spcBef>
              <a:spcAft>
                <a:spcPts val="0"/>
              </a:spcAft>
            </a:pPr>
            <a:r>
              <a:rPr lang="en-US" b="1" dirty="0">
                <a:effectLst/>
                <a:latin typeface="Calibri" panose="020F0502020204030204" pitchFamily="34" charset="0"/>
                <a:ea typeface="Calibri" panose="020F0502020204030204" pitchFamily="34" charset="0"/>
                <a:cs typeface="Times New Roman" panose="02020603050405020304" pitchFamily="18" charset="0"/>
              </a:rPr>
              <a:t>Blood Situations:</a:t>
            </a:r>
          </a:p>
          <a:p>
            <a:pPr marL="285750" marR="0" indent="-285750">
              <a:lnSpc>
                <a:spcPct val="107000"/>
              </a:lnSpc>
              <a:spcBef>
                <a:spcPts val="0"/>
              </a:spcBef>
              <a:spcAft>
                <a:spcPts val="0"/>
              </a:spcAft>
              <a:buFont typeface="Arial" panose="020B0604020202020204" pitchFamily="34" charset="0"/>
              <a:buChar char="•"/>
            </a:pPr>
            <a:r>
              <a:rPr lang="en-US" dirty="0">
                <a:effectLst/>
                <a:latin typeface="Calibri" panose="020F0502020204030204" pitchFamily="34" charset="0"/>
                <a:ea typeface="Calibri" panose="020F0502020204030204" pitchFamily="34" charset="0"/>
                <a:cs typeface="Times New Roman" panose="02020603050405020304" pitchFamily="18" charset="0"/>
              </a:rPr>
              <a:t>Blood </a:t>
            </a:r>
            <a:r>
              <a:rPr lang="en-US" dirty="0" err="1">
                <a:effectLst/>
                <a:latin typeface="Calibri" panose="020F0502020204030204" pitchFamily="34" charset="0"/>
                <a:ea typeface="Calibri" panose="020F0502020204030204" pitchFamily="34" charset="0"/>
                <a:cs typeface="Times New Roman" panose="02020603050405020304" pitchFamily="18" charset="0"/>
              </a:rPr>
              <a:t>oon</a:t>
            </a:r>
            <a:r>
              <a:rPr lang="en-US" dirty="0">
                <a:effectLst/>
                <a:latin typeface="Calibri" panose="020F0502020204030204" pitchFamily="34" charset="0"/>
                <a:ea typeface="Calibri" panose="020F0502020204030204" pitchFamily="34" charset="0"/>
                <a:cs typeface="Times New Roman" panose="02020603050405020304" pitchFamily="18" charset="0"/>
              </a:rPr>
              <a:t> a player, uniform, equipment or playing surface, play shall be suspended.</a:t>
            </a:r>
          </a:p>
          <a:p>
            <a:pPr marL="285750" indent="-285750">
              <a:lnSpc>
                <a:spcPct val="107000"/>
              </a:lnSpc>
              <a:spcBef>
                <a:spcPts val="0"/>
              </a:spcBef>
              <a:spcAft>
                <a:spcPts val="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Team personnel can aid a player.</a:t>
            </a:r>
          </a:p>
          <a:p>
            <a:pPr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1584041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B3C812-8ACE-4FBB-83CE-79811E2EEBAE}"/>
              </a:ext>
            </a:extLst>
          </p:cNvPr>
          <p:cNvSpPr>
            <a:spLocks noGrp="1"/>
          </p:cNvSpPr>
          <p:nvPr>
            <p:ph type="title"/>
          </p:nvPr>
        </p:nvSpPr>
        <p:spPr/>
        <p:txBody>
          <a:bodyPr/>
          <a:lstStyle/>
          <a:p>
            <a:r>
              <a:rPr lang="en-US" dirty="0"/>
              <a:t>Injury procedure</a:t>
            </a:r>
          </a:p>
        </p:txBody>
      </p:sp>
      <p:sp>
        <p:nvSpPr>
          <p:cNvPr id="3" name="Content Placeholder 2">
            <a:extLst>
              <a:ext uri="{FF2B5EF4-FFF2-40B4-BE49-F238E27FC236}">
                <a16:creationId xmlns:a16="http://schemas.microsoft.com/office/drawing/2014/main" id="{721B3DE4-ADE5-4A9A-85C1-D6ACB925B953}"/>
              </a:ext>
            </a:extLst>
          </p:cNvPr>
          <p:cNvSpPr>
            <a:spLocks noGrp="1"/>
          </p:cNvSpPr>
          <p:nvPr>
            <p:ph idx="1"/>
          </p:nvPr>
        </p:nvSpPr>
        <p:spPr/>
        <p:txBody>
          <a:bodyPr/>
          <a:lstStyle/>
          <a:p>
            <a:pPr marL="0" marR="0" indent="0">
              <a:lnSpc>
                <a:spcPct val="107000"/>
              </a:lnSpc>
              <a:spcBef>
                <a:spcPts val="0"/>
              </a:spcBef>
              <a:spcAft>
                <a:spcPts val="0"/>
              </a:spcAft>
              <a:buNone/>
            </a:pPr>
            <a:r>
              <a:rPr lang="en-US" sz="2800" b="1" dirty="0">
                <a:effectLst/>
                <a:latin typeface="Calibri" panose="020F0502020204030204" pitchFamily="34" charset="0"/>
                <a:ea typeface="Calibri" panose="020F0502020204030204" pitchFamily="34" charset="0"/>
                <a:cs typeface="Times New Roman" panose="02020603050405020304" pitchFamily="18" charset="0"/>
              </a:rPr>
              <a:t>Concussion Protocols: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Any athlete who exhibits signs, symptoms, or behaviors consistent with a concussion (such as loss of consciousness, headache, dizziness, confusion, or balance problems) shall be immediately removed from the contest and shall not return until cleared by an appropriate health-care professional.</a:t>
            </a:r>
          </a:p>
        </p:txBody>
      </p:sp>
      <p:sp>
        <p:nvSpPr>
          <p:cNvPr id="4" name="Footer Placeholder 3">
            <a:extLst>
              <a:ext uri="{FF2B5EF4-FFF2-40B4-BE49-F238E27FC236}">
                <a16:creationId xmlns:a16="http://schemas.microsoft.com/office/drawing/2014/main" id="{1AC06B9E-E135-4276-8E9D-173D98B5A5B3}"/>
              </a:ext>
            </a:extLst>
          </p:cNvPr>
          <p:cNvSpPr>
            <a:spLocks noGrp="1"/>
          </p:cNvSpPr>
          <p:nvPr>
            <p:ph type="ftr" sz="quarter" idx="11"/>
          </p:nvPr>
        </p:nvSpPr>
        <p:spPr/>
        <p:txBody>
          <a:bodyPr/>
          <a:lstStyle/>
          <a:p>
            <a:pPr>
              <a:defRPr/>
            </a:pPr>
            <a:r>
              <a:rPr lang="en-US" dirty="0"/>
              <a:t>www.nfhs.org</a:t>
            </a:r>
          </a:p>
        </p:txBody>
      </p:sp>
    </p:spTree>
    <p:extLst>
      <p:ext uri="{BB962C8B-B14F-4D97-AF65-F5344CB8AC3E}">
        <p14:creationId xmlns:p14="http://schemas.microsoft.com/office/powerpoint/2010/main" val="38655106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A50F8E-E630-4D33-9D13-EC856632DEF3}"/>
              </a:ext>
            </a:extLst>
          </p:cNvPr>
          <p:cNvSpPr>
            <a:spLocks noGrp="1"/>
          </p:cNvSpPr>
          <p:nvPr>
            <p:ph type="title"/>
          </p:nvPr>
        </p:nvSpPr>
        <p:spPr/>
        <p:txBody>
          <a:bodyPr/>
          <a:lstStyle/>
          <a:p>
            <a:r>
              <a:rPr lang="en-US" dirty="0"/>
              <a:t>Injury procedure</a:t>
            </a:r>
          </a:p>
        </p:txBody>
      </p:sp>
      <p:sp>
        <p:nvSpPr>
          <p:cNvPr id="3" name="Content Placeholder 2">
            <a:extLst>
              <a:ext uri="{FF2B5EF4-FFF2-40B4-BE49-F238E27FC236}">
                <a16:creationId xmlns:a16="http://schemas.microsoft.com/office/drawing/2014/main" id="{B794E11E-9374-4B3A-92C6-4C12D82E4754}"/>
              </a:ext>
            </a:extLst>
          </p:cNvPr>
          <p:cNvSpPr>
            <a:spLocks noGrp="1"/>
          </p:cNvSpPr>
          <p:nvPr>
            <p:ph idx="1"/>
          </p:nvPr>
        </p:nvSpPr>
        <p:spPr>
          <a:xfrm>
            <a:off x="1941513" y="1989138"/>
            <a:ext cx="10026650" cy="4535487"/>
          </a:xfrm>
        </p:spPr>
        <p:txBody>
          <a:bodyPr/>
          <a:lstStyle/>
          <a:p>
            <a:pPr marL="0" marR="0" indent="0">
              <a:lnSpc>
                <a:spcPct val="107000"/>
              </a:lnSpc>
              <a:spcBef>
                <a:spcPts val="0"/>
              </a:spcBef>
              <a:spcAft>
                <a:spcPts val="0"/>
              </a:spcAft>
              <a:buNone/>
            </a:pPr>
            <a:r>
              <a:rPr lang="en-US" sz="2400" b="1" dirty="0">
                <a:effectLst/>
                <a:latin typeface="Calibri" panose="020F0502020204030204" pitchFamily="34" charset="0"/>
                <a:ea typeface="Calibri" panose="020F0502020204030204" pitchFamily="34" charset="0"/>
                <a:cs typeface="Times New Roman" panose="02020603050405020304" pitchFamily="18" charset="0"/>
              </a:rPr>
              <a:t>Exceptional Substitution:</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2400" dirty="0">
                <a:latin typeface="Calibri" panose="020F0502020204030204" pitchFamily="34" charset="0"/>
                <a:ea typeface="Calibri" panose="020F0502020204030204" pitchFamily="34" charset="0"/>
                <a:cs typeface="Times New Roman" panose="02020603050405020304" pitchFamily="18" charset="0"/>
              </a:rPr>
              <a:t>T</a:t>
            </a:r>
            <a:r>
              <a:rPr lang="en-US" sz="2400" dirty="0">
                <a:effectLst/>
                <a:latin typeface="Calibri" panose="020F0502020204030204" pitchFamily="34" charset="0"/>
                <a:ea typeface="Calibri" panose="020F0502020204030204" pitchFamily="34" charset="0"/>
                <a:cs typeface="Times New Roman" panose="02020603050405020304" pitchFamily="18" charset="0"/>
              </a:rPr>
              <a:t>eam exhausts 18 substitutions or no legal substitutes are available, and an injury occurs - a replacement needed - team granted an exceptional substitute in priority order.</a:t>
            </a:r>
          </a:p>
          <a:p>
            <a:pPr marL="857250" lvl="1" indent="-457200">
              <a:lnSpc>
                <a:spcPct val="107000"/>
              </a:lnSpc>
              <a:spcBef>
                <a:spcPts val="0"/>
              </a:spcBef>
              <a:spcAft>
                <a:spcPts val="0"/>
              </a:spcAft>
              <a:buFont typeface="+mj-lt"/>
              <a:buAutoNum type="arabicPeriod"/>
            </a:pPr>
            <a:r>
              <a:rPr lang="en-US" sz="2200" dirty="0">
                <a:latin typeface="Calibri" panose="020F0502020204030204" pitchFamily="34" charset="0"/>
                <a:ea typeface="Calibri" panose="020F0502020204030204" pitchFamily="34" charset="0"/>
                <a:cs typeface="Times New Roman" panose="02020603050405020304" pitchFamily="18" charset="0"/>
              </a:rPr>
              <a:t>T</a:t>
            </a:r>
            <a:r>
              <a:rPr lang="en-US" sz="2200" dirty="0">
                <a:effectLst/>
                <a:latin typeface="Calibri" panose="020F0502020204030204" pitchFamily="34" charset="0"/>
                <a:ea typeface="Calibri" panose="020F0502020204030204" pitchFamily="34" charset="0"/>
                <a:cs typeface="Times New Roman" panose="02020603050405020304" pitchFamily="18" charset="0"/>
              </a:rPr>
              <a:t>eammate who has never played in the set or a player who has played in that position.</a:t>
            </a:r>
          </a:p>
          <a:p>
            <a:pPr marL="857250" lvl="1" indent="-457200">
              <a:lnSpc>
                <a:spcPct val="107000"/>
              </a:lnSpc>
              <a:spcBef>
                <a:spcPts val="0"/>
              </a:spcBef>
              <a:spcAft>
                <a:spcPts val="0"/>
              </a:spcAft>
              <a:buFont typeface="+mj-lt"/>
              <a:buAutoNum type="arabicPeriod"/>
            </a:pPr>
            <a:r>
              <a:rPr lang="en-US" sz="2200" dirty="0">
                <a:latin typeface="Calibri" panose="020F0502020204030204" pitchFamily="34" charset="0"/>
                <a:ea typeface="Calibri" panose="020F0502020204030204" pitchFamily="34" charset="0"/>
                <a:cs typeface="Times New Roman" panose="02020603050405020304" pitchFamily="18" charset="0"/>
              </a:rPr>
              <a:t>A</a:t>
            </a:r>
            <a:r>
              <a:rPr lang="en-US" sz="2200" dirty="0">
                <a:effectLst/>
                <a:latin typeface="Calibri" panose="020F0502020204030204" pitchFamily="34" charset="0"/>
                <a:ea typeface="Calibri" panose="020F0502020204030204" pitchFamily="34" charset="0"/>
                <a:cs typeface="Times New Roman" panose="02020603050405020304" pitchFamily="18" charset="0"/>
              </a:rPr>
              <a:t>ny non-libero teammate on the bench who not currently being replaced by the libero.</a:t>
            </a:r>
          </a:p>
          <a:p>
            <a:pPr marL="857250" lvl="1" indent="-457200">
              <a:lnSpc>
                <a:spcPct val="107000"/>
              </a:lnSpc>
              <a:spcBef>
                <a:spcPts val="0"/>
              </a:spcBef>
              <a:spcAft>
                <a:spcPts val="800"/>
              </a:spcAft>
              <a:buFont typeface="+mj-lt"/>
              <a:buAutoNum type="arabicPeriod"/>
            </a:pPr>
            <a:r>
              <a:rPr lang="en-US" sz="2200" dirty="0">
                <a:latin typeface="Calibri" panose="020F0502020204030204" pitchFamily="34" charset="0"/>
                <a:ea typeface="Calibri" panose="020F0502020204030204" pitchFamily="34" charset="0"/>
                <a:cs typeface="Times New Roman" panose="02020603050405020304" pitchFamily="18" charset="0"/>
              </a:rPr>
              <a:t>L</a:t>
            </a:r>
            <a:r>
              <a:rPr lang="en-US" sz="2200" dirty="0">
                <a:effectLst/>
                <a:latin typeface="Calibri" panose="020F0502020204030204" pitchFamily="34" charset="0"/>
                <a:ea typeface="Calibri" panose="020F0502020204030204" pitchFamily="34" charset="0"/>
                <a:cs typeface="Times New Roman" panose="02020603050405020304" pitchFamily="18" charset="0"/>
              </a:rPr>
              <a:t>ibero if no other possible substitutes exist. (Must change jerseys.)</a:t>
            </a:r>
          </a:p>
          <a:p>
            <a:pPr>
              <a:lnSpc>
                <a:spcPct val="107000"/>
              </a:lnSpc>
              <a:spcBef>
                <a:spcPts val="0"/>
              </a:spcBef>
              <a:spcAft>
                <a:spcPts val="80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The injured player cannot re-enter that set if replaced by an exceptional substitute.</a:t>
            </a:r>
          </a:p>
          <a:p>
            <a:endParaRPr lang="en-US" dirty="0"/>
          </a:p>
        </p:txBody>
      </p:sp>
      <p:sp>
        <p:nvSpPr>
          <p:cNvPr id="4" name="Footer Placeholder 3">
            <a:extLst>
              <a:ext uri="{FF2B5EF4-FFF2-40B4-BE49-F238E27FC236}">
                <a16:creationId xmlns:a16="http://schemas.microsoft.com/office/drawing/2014/main" id="{E08EFE82-B573-4F74-A99E-99510B64B39E}"/>
              </a:ext>
            </a:extLst>
          </p:cNvPr>
          <p:cNvSpPr>
            <a:spLocks noGrp="1"/>
          </p:cNvSpPr>
          <p:nvPr>
            <p:ph type="ftr" sz="quarter" idx="11"/>
          </p:nvPr>
        </p:nvSpPr>
        <p:spPr/>
        <p:txBody>
          <a:bodyPr/>
          <a:lstStyle/>
          <a:p>
            <a:pPr>
              <a:defRPr/>
            </a:pPr>
            <a:r>
              <a:rPr lang="en-US" dirty="0"/>
              <a:t>www.nfhs.org</a:t>
            </a:r>
          </a:p>
        </p:txBody>
      </p:sp>
    </p:spTree>
    <p:extLst>
      <p:ext uri="{BB962C8B-B14F-4D97-AF65-F5344CB8AC3E}">
        <p14:creationId xmlns:p14="http://schemas.microsoft.com/office/powerpoint/2010/main" val="27230411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4819E-4C36-4BA7-B5E5-68FB44BE4875}"/>
              </a:ext>
            </a:extLst>
          </p:cNvPr>
          <p:cNvSpPr>
            <a:spLocks noGrp="1"/>
          </p:cNvSpPr>
          <p:nvPr>
            <p:ph type="title"/>
          </p:nvPr>
        </p:nvSpPr>
        <p:spPr/>
        <p:txBody>
          <a:bodyPr/>
          <a:lstStyle/>
          <a:p>
            <a:r>
              <a:rPr lang="en-US" dirty="0"/>
              <a:t>sportsmanship</a:t>
            </a:r>
          </a:p>
        </p:txBody>
      </p:sp>
      <p:sp>
        <p:nvSpPr>
          <p:cNvPr id="4" name="Footer Placeholder 3">
            <a:extLst>
              <a:ext uri="{FF2B5EF4-FFF2-40B4-BE49-F238E27FC236}">
                <a16:creationId xmlns:a16="http://schemas.microsoft.com/office/drawing/2014/main" id="{8CFA3A4D-1B5E-4B1C-B762-B486D617DC2F}"/>
              </a:ext>
            </a:extLst>
          </p:cNvPr>
          <p:cNvSpPr>
            <a:spLocks noGrp="1"/>
          </p:cNvSpPr>
          <p:nvPr>
            <p:ph type="ftr" sz="quarter" idx="11"/>
          </p:nvPr>
        </p:nvSpPr>
        <p:spPr/>
        <p:txBody>
          <a:bodyPr/>
          <a:lstStyle/>
          <a:p>
            <a:pPr>
              <a:defRPr/>
            </a:pPr>
            <a:r>
              <a:rPr lang="en-US" dirty="0"/>
              <a:t>www.nfhs.org</a:t>
            </a:r>
          </a:p>
        </p:txBody>
      </p:sp>
      <p:pic>
        <p:nvPicPr>
          <p:cNvPr id="5" name="Picture 4" descr="Calendar&#10;&#10;Description automatically generated with low confidence">
            <a:extLst>
              <a:ext uri="{FF2B5EF4-FFF2-40B4-BE49-F238E27FC236}">
                <a16:creationId xmlns:a16="http://schemas.microsoft.com/office/drawing/2014/main" id="{1FF604C5-4F39-4051-8A77-12EF7FD2B2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3966" y="1969262"/>
            <a:ext cx="4764167" cy="4488688"/>
          </a:xfrm>
          <a:prstGeom prst="rect">
            <a:avLst/>
          </a:prstGeom>
        </p:spPr>
      </p:pic>
      <p:sp>
        <p:nvSpPr>
          <p:cNvPr id="3" name="TextBox 2">
            <a:extLst>
              <a:ext uri="{FF2B5EF4-FFF2-40B4-BE49-F238E27FC236}">
                <a16:creationId xmlns:a16="http://schemas.microsoft.com/office/drawing/2014/main" id="{F742BE5D-DFB1-463A-A125-7302606C1165}"/>
              </a:ext>
            </a:extLst>
          </p:cNvPr>
          <p:cNvSpPr txBox="1"/>
          <p:nvPr/>
        </p:nvSpPr>
        <p:spPr>
          <a:xfrm>
            <a:off x="6618514" y="2111829"/>
            <a:ext cx="4963886" cy="2585323"/>
          </a:xfrm>
          <a:prstGeom prst="rect">
            <a:avLst/>
          </a:prstGeom>
          <a:noFill/>
        </p:spPr>
        <p:txBody>
          <a:bodyPr wrap="square" rtlCol="0">
            <a:spAutoFit/>
          </a:bodyPr>
          <a:lstStyle/>
          <a:p>
            <a:pPr marL="285750" indent="-285750">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Promote - </a:t>
            </a:r>
            <a:r>
              <a:rPr lang="en-US" sz="24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respect</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r>
              <a:rPr lang="en-US" sz="24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integrity</a:t>
            </a:r>
            <a:r>
              <a:rPr lang="en-US" sz="2400" dirty="0">
                <a:effectLst/>
                <a:latin typeface="Calibri" panose="020F0502020204030204" pitchFamily="34" charset="0"/>
                <a:ea typeface="Calibri" panose="020F0502020204030204" pitchFamily="34" charset="0"/>
                <a:cs typeface="Times New Roman" panose="02020603050405020304" pitchFamily="18" charset="0"/>
              </a:rPr>
              <a:t> and </a:t>
            </a:r>
            <a:r>
              <a:rPr lang="en-US" sz="2400" b="1" i="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sportsmanship</a:t>
            </a:r>
            <a:r>
              <a:rPr lang="en-US" sz="2400" dirty="0">
                <a:effectLst/>
                <a:latin typeface="Calibri" panose="020F0502020204030204" pitchFamily="34" charset="0"/>
                <a:ea typeface="Calibri" panose="020F0502020204030204" pitchFamily="34" charset="0"/>
                <a:cs typeface="Times New Roman" panose="02020603050405020304" pitchFamily="18" charset="0"/>
              </a:rPr>
              <a:t>. </a:t>
            </a:r>
          </a:p>
          <a:p>
            <a:pPr marL="285750" indent="-285750">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E</a:t>
            </a:r>
            <a:r>
              <a:rPr lang="en-US" sz="2400" dirty="0">
                <a:effectLst/>
                <a:latin typeface="Calibri" panose="020F0502020204030204" pitchFamily="34" charset="0"/>
                <a:ea typeface="Calibri" panose="020F0502020204030204" pitchFamily="34" charset="0"/>
                <a:cs typeface="Times New Roman" panose="02020603050405020304" pitchFamily="18" charset="0"/>
              </a:rPr>
              <a:t>veryone involved in these programs must be doing their part. </a:t>
            </a:r>
          </a:p>
          <a:p>
            <a:pPr marL="742950" lvl="1" indent="-285750">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Coaches, Players, School Administration and FANS!!</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536370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08C88-FEF7-469B-A287-2307682F9CC4}"/>
              </a:ext>
            </a:extLst>
          </p:cNvPr>
          <p:cNvSpPr>
            <a:spLocks noGrp="1"/>
          </p:cNvSpPr>
          <p:nvPr>
            <p:ph type="title"/>
          </p:nvPr>
        </p:nvSpPr>
        <p:spPr/>
        <p:txBody>
          <a:bodyPr/>
          <a:lstStyle/>
          <a:p>
            <a:r>
              <a:rPr lang="en-US" dirty="0"/>
              <a:t>sportsmanship</a:t>
            </a:r>
          </a:p>
        </p:txBody>
      </p:sp>
      <p:sp>
        <p:nvSpPr>
          <p:cNvPr id="4" name="Footer Placeholder 3">
            <a:extLst>
              <a:ext uri="{FF2B5EF4-FFF2-40B4-BE49-F238E27FC236}">
                <a16:creationId xmlns:a16="http://schemas.microsoft.com/office/drawing/2014/main" id="{1454A8FA-C31F-4C04-89EC-D593547DD1B9}"/>
              </a:ext>
            </a:extLst>
          </p:cNvPr>
          <p:cNvSpPr>
            <a:spLocks noGrp="1"/>
          </p:cNvSpPr>
          <p:nvPr>
            <p:ph type="ftr" sz="quarter" idx="11"/>
          </p:nvPr>
        </p:nvSpPr>
        <p:spPr/>
        <p:txBody>
          <a:bodyPr/>
          <a:lstStyle/>
          <a:p>
            <a:pPr>
              <a:defRPr/>
            </a:pPr>
            <a:r>
              <a:rPr lang="en-US" dirty="0"/>
              <a:t>www.nfhs.org</a:t>
            </a:r>
          </a:p>
        </p:txBody>
      </p:sp>
      <p:pic>
        <p:nvPicPr>
          <p:cNvPr id="18" name="Picture 17" descr="Diagram&#10;&#10;Description automatically generated">
            <a:extLst>
              <a:ext uri="{FF2B5EF4-FFF2-40B4-BE49-F238E27FC236}">
                <a16:creationId xmlns:a16="http://schemas.microsoft.com/office/drawing/2014/main" id="{052B296F-119D-4310-BCFF-86200EC429A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8621" y="1940557"/>
            <a:ext cx="3777445" cy="4373884"/>
          </a:xfrm>
          <a:prstGeom prst="rect">
            <a:avLst/>
          </a:prstGeom>
        </p:spPr>
      </p:pic>
      <p:sp>
        <p:nvSpPr>
          <p:cNvPr id="3" name="TextBox 2">
            <a:extLst>
              <a:ext uri="{FF2B5EF4-FFF2-40B4-BE49-F238E27FC236}">
                <a16:creationId xmlns:a16="http://schemas.microsoft.com/office/drawing/2014/main" id="{32B9F710-6673-47A6-9DAF-93492CB246B9}"/>
              </a:ext>
            </a:extLst>
          </p:cNvPr>
          <p:cNvSpPr txBox="1"/>
          <p:nvPr/>
        </p:nvSpPr>
        <p:spPr>
          <a:xfrm>
            <a:off x="914400" y="2079171"/>
            <a:ext cx="6596743" cy="4247317"/>
          </a:xfrm>
          <a:prstGeom prst="rect">
            <a:avLst/>
          </a:prstGeom>
          <a:noFill/>
        </p:spPr>
        <p:txBody>
          <a:bodyPr wrap="square" rtlCol="0">
            <a:spAutoFit/>
          </a:bodyPr>
          <a:lstStyle/>
          <a:p>
            <a:pPr marL="285750" indent="-285750">
              <a:buFont typeface="Arial" panose="020B0604020202020204" pitchFamily="34" charset="0"/>
              <a:buChar char="•"/>
            </a:pPr>
            <a:r>
              <a:rPr lang="en-US" sz="2600" dirty="0">
                <a:effectLst/>
                <a:latin typeface="Calibri" panose="020F0502020204030204" pitchFamily="34" charset="0"/>
                <a:ea typeface="Calibri" panose="020F0502020204030204" pitchFamily="34" charset="0"/>
                <a:cs typeface="Times New Roman" panose="02020603050405020304" pitchFamily="18" charset="0"/>
              </a:rPr>
              <a:t>There must be a collaborative, working relationship between contest officials and game administration to promote good sportsmanship and safely conduct the contest. </a:t>
            </a:r>
          </a:p>
          <a:p>
            <a:pPr marL="285750" indent="-285750">
              <a:buFont typeface="Arial" panose="020B0604020202020204" pitchFamily="34" charset="0"/>
              <a:buChar char="•"/>
            </a:pPr>
            <a:r>
              <a:rPr lang="en-US" sz="2600" dirty="0">
                <a:effectLst/>
                <a:latin typeface="Calibri" panose="020F0502020204030204" pitchFamily="34" charset="0"/>
                <a:ea typeface="Calibri" panose="020F0502020204030204" pitchFamily="34" charset="0"/>
                <a:cs typeface="Times New Roman" panose="02020603050405020304" pitchFamily="18" charset="0"/>
              </a:rPr>
              <a:t>Student fan behavior... Let’s hear and see more cheering for their own team!!</a:t>
            </a:r>
          </a:p>
          <a:p>
            <a:pPr marL="285750" indent="-285750">
              <a:buFont typeface="Arial" panose="020B0604020202020204" pitchFamily="34" charset="0"/>
              <a:buChar char="•"/>
            </a:pPr>
            <a:r>
              <a:rPr lang="en-US" sz="2600" dirty="0">
                <a:latin typeface="Calibri" panose="020F0502020204030204" pitchFamily="34" charset="0"/>
                <a:ea typeface="Calibri" panose="020F0502020204030204" pitchFamily="34" charset="0"/>
                <a:cs typeface="Times New Roman" panose="02020603050405020304" pitchFamily="18" charset="0"/>
              </a:rPr>
              <a:t>Coach is the default HOST MANAGER should a match administrator not be on site!!</a:t>
            </a: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1428367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275EF-F9C5-47D2-8483-A7E514B600A1}"/>
              </a:ext>
            </a:extLst>
          </p:cNvPr>
          <p:cNvSpPr>
            <a:spLocks noGrp="1"/>
          </p:cNvSpPr>
          <p:nvPr>
            <p:ph type="title"/>
          </p:nvPr>
        </p:nvSpPr>
        <p:spPr/>
        <p:txBody>
          <a:bodyPr/>
          <a:lstStyle/>
          <a:p>
            <a:r>
              <a:rPr lang="en-US" dirty="0"/>
              <a:t>sportsmanship</a:t>
            </a:r>
          </a:p>
        </p:txBody>
      </p:sp>
      <p:sp>
        <p:nvSpPr>
          <p:cNvPr id="4" name="Footer Placeholder 3">
            <a:extLst>
              <a:ext uri="{FF2B5EF4-FFF2-40B4-BE49-F238E27FC236}">
                <a16:creationId xmlns:a16="http://schemas.microsoft.com/office/drawing/2014/main" id="{B58532FA-9968-4681-B851-E5FA4A5C5F4A}"/>
              </a:ext>
            </a:extLst>
          </p:cNvPr>
          <p:cNvSpPr>
            <a:spLocks noGrp="1"/>
          </p:cNvSpPr>
          <p:nvPr>
            <p:ph type="ftr" sz="quarter" idx="11"/>
          </p:nvPr>
        </p:nvSpPr>
        <p:spPr/>
        <p:txBody>
          <a:bodyPr/>
          <a:lstStyle/>
          <a:p>
            <a:pPr>
              <a:defRPr/>
            </a:pPr>
            <a:r>
              <a:rPr lang="en-US" dirty="0"/>
              <a:t>www.nfhs.org</a:t>
            </a:r>
          </a:p>
        </p:txBody>
      </p:sp>
      <p:pic>
        <p:nvPicPr>
          <p:cNvPr id="9" name="Picture 8" descr="A picture containing text, people, screenshot&#10;&#10;Description automatically generated">
            <a:extLst>
              <a:ext uri="{FF2B5EF4-FFF2-40B4-BE49-F238E27FC236}">
                <a16:creationId xmlns:a16="http://schemas.microsoft.com/office/drawing/2014/main" id="{5E7A42E4-08DD-486B-A43D-F9FE35F7140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2063" y="1670485"/>
            <a:ext cx="7967678" cy="3109337"/>
          </a:xfrm>
          <a:prstGeom prst="rect">
            <a:avLst/>
          </a:prstGeom>
        </p:spPr>
      </p:pic>
      <p:sp>
        <p:nvSpPr>
          <p:cNvPr id="6" name="TextBox 5">
            <a:extLst>
              <a:ext uri="{FF2B5EF4-FFF2-40B4-BE49-F238E27FC236}">
                <a16:creationId xmlns:a16="http://schemas.microsoft.com/office/drawing/2014/main" id="{D168633F-825E-4252-B405-7A51CE238D33}"/>
              </a:ext>
            </a:extLst>
          </p:cNvPr>
          <p:cNvSpPr txBox="1"/>
          <p:nvPr/>
        </p:nvSpPr>
        <p:spPr>
          <a:xfrm>
            <a:off x="1364974" y="4779823"/>
            <a:ext cx="11029122" cy="1569660"/>
          </a:xfrm>
          <a:prstGeom prst="rect">
            <a:avLst/>
          </a:prstGeom>
          <a:noFill/>
        </p:spPr>
        <p:txBody>
          <a:bodyPr wrap="square">
            <a:spAutoFit/>
          </a:bodyPr>
          <a:lstStyle/>
          <a:p>
            <a:pPr marL="285750" marR="0" indent="-285750">
              <a:spcBef>
                <a:spcPts val="0"/>
              </a:spcBef>
              <a:spcAft>
                <a:spcPts val="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O</a:t>
            </a:r>
            <a:r>
              <a:rPr lang="en-US" sz="2400" dirty="0">
                <a:effectLst/>
                <a:latin typeface="Calibri" panose="020F0502020204030204" pitchFamily="34" charset="0"/>
                <a:ea typeface="Calibri" panose="020F0502020204030204" pitchFamily="34" charset="0"/>
                <a:cs typeface="Times New Roman" panose="02020603050405020304" pitchFamily="18" charset="0"/>
              </a:rPr>
              <a:t>fficials - never engage with spectators who are exhibiting “bad behavior”.</a:t>
            </a:r>
          </a:p>
          <a:p>
            <a:pPr marL="285750" marR="0" indent="-285750">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cs typeface="Times New Roman" panose="02020603050405020304" pitchFamily="18" charset="0"/>
              </a:rPr>
              <a:t>School administration </a:t>
            </a:r>
            <a:r>
              <a:rPr lang="en-US" sz="2400" dirty="0">
                <a:latin typeface="Calibri" panose="020F0502020204030204" pitchFamily="34" charset="0"/>
                <a:ea typeface="Calibri" panose="020F0502020204030204" pitchFamily="34" charset="0"/>
                <a:cs typeface="Times New Roman" panose="02020603050405020304" pitchFamily="18" charset="0"/>
              </a:rPr>
              <a:t>- </a:t>
            </a:r>
            <a:r>
              <a:rPr lang="en-US" sz="2400" dirty="0">
                <a:effectLst/>
                <a:latin typeface="Calibri" panose="020F0502020204030204" pitchFamily="34" charset="0"/>
                <a:ea typeface="Calibri" panose="020F0502020204030204" pitchFamily="34" charset="0"/>
                <a:cs typeface="Times New Roman" panose="02020603050405020304" pitchFamily="18" charset="0"/>
              </a:rPr>
              <a:t>responsible for dealing with unruly spectators.</a:t>
            </a:r>
          </a:p>
          <a:p>
            <a:pPr marL="285750" marR="0" indent="-285750">
              <a:spcBef>
                <a:spcPts val="0"/>
              </a:spcBef>
              <a:spcAft>
                <a:spcPts val="0"/>
              </a:spcAft>
              <a:buFont typeface="Arial" panose="020B0604020202020204" pitchFamily="34" charset="0"/>
              <a:buChar char="•"/>
            </a:pPr>
            <a:r>
              <a:rPr lang="en-US" sz="2400" dirty="0">
                <a:latin typeface="Calibri" panose="020F0502020204030204" pitchFamily="34" charset="0"/>
                <a:ea typeface="Calibri" panose="020F0502020204030204" pitchFamily="34" charset="0"/>
                <a:cs typeface="Times New Roman" panose="02020603050405020304" pitchFamily="18" charset="0"/>
              </a:rPr>
              <a:t>S</a:t>
            </a:r>
            <a:r>
              <a:rPr lang="en-US" sz="2400" dirty="0">
                <a:effectLst/>
                <a:latin typeface="Calibri" panose="020F0502020204030204" pitchFamily="34" charset="0"/>
                <a:ea typeface="Calibri" panose="020F0502020204030204" pitchFamily="34" charset="0"/>
                <a:cs typeface="Times New Roman" panose="02020603050405020304" pitchFamily="18" charset="0"/>
              </a:rPr>
              <a:t>pectators exhibiting “bad behavior” (demeaning/profane language/animal sounds) – those individuals MUST removed from the contest by school administration. </a:t>
            </a:r>
          </a:p>
        </p:txBody>
      </p:sp>
    </p:spTree>
    <p:extLst>
      <p:ext uri="{BB962C8B-B14F-4D97-AF65-F5344CB8AC3E}">
        <p14:creationId xmlns:p14="http://schemas.microsoft.com/office/powerpoint/2010/main" val="38041324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8268C-F819-964A-87E0-917EE969A62A}"/>
              </a:ext>
            </a:extLst>
          </p:cNvPr>
          <p:cNvSpPr>
            <a:spLocks noGrp="1"/>
          </p:cNvSpPr>
          <p:nvPr>
            <p:ph type="title"/>
          </p:nvPr>
        </p:nvSpPr>
        <p:spPr/>
        <p:txBody>
          <a:bodyPr/>
          <a:lstStyle/>
          <a:p>
            <a:pPr>
              <a:defRPr/>
            </a:pPr>
            <a:r>
              <a:rPr lang="en-US" dirty="0"/>
              <a:t>Bench Behavior/sportsmanship </a:t>
            </a:r>
            <a:r>
              <a:rPr lang="en-US" dirty="0">
                <a:solidFill>
                  <a:srgbClr val="FF0000"/>
                </a:solidFill>
              </a:rPr>
              <a:t>- reminder</a:t>
            </a:r>
          </a:p>
        </p:txBody>
      </p:sp>
      <p:sp>
        <p:nvSpPr>
          <p:cNvPr id="102403" name="Content Placeholder 2">
            <a:extLst>
              <a:ext uri="{FF2B5EF4-FFF2-40B4-BE49-F238E27FC236}">
                <a16:creationId xmlns:a16="http://schemas.microsoft.com/office/drawing/2014/main" id="{89DCA1B5-D1FE-ADE4-1DA6-78A6F76315F8}"/>
              </a:ext>
            </a:extLst>
          </p:cNvPr>
          <p:cNvSpPr>
            <a:spLocks noGrp="1" noChangeArrowheads="1"/>
          </p:cNvSpPr>
          <p:nvPr>
            <p:ph idx="1"/>
          </p:nvPr>
        </p:nvSpPr>
        <p:spPr>
          <a:xfrm>
            <a:off x="1346200" y="2011681"/>
            <a:ext cx="5003800" cy="4320856"/>
          </a:xfrm>
        </p:spPr>
        <p:txBody>
          <a:bodyPr/>
          <a:lstStyle/>
          <a:p>
            <a:r>
              <a:rPr lang="en-US" altLang="en-US" dirty="0"/>
              <a:t>Rule 12-2-7a allows bench personnel to, </a:t>
            </a:r>
            <a:r>
              <a:rPr lang="en-US" altLang="en-US" b="1" dirty="0"/>
              <a:t>“Spontaneously react to an outstanding play by members of their own team.”</a:t>
            </a:r>
          </a:p>
          <a:p>
            <a:r>
              <a:rPr lang="en-US" altLang="en-US" sz="2400" dirty="0"/>
              <a:t>Team celebrations must be done in an appropriate, sporting manner. </a:t>
            </a:r>
          </a:p>
          <a:p>
            <a:r>
              <a:rPr lang="en-US" altLang="en-US" sz="2400" dirty="0"/>
              <a:t>The location and duration of these celebrations should not impede with the normal flow of the match.</a:t>
            </a:r>
          </a:p>
          <a:p>
            <a:r>
              <a:rPr lang="en-US" altLang="en-US" sz="2400" dirty="0"/>
              <a:t>“Beach Whale” look must stop!</a:t>
            </a:r>
          </a:p>
          <a:p>
            <a:endParaRPr lang="en-US" altLang="en-US" dirty="0"/>
          </a:p>
        </p:txBody>
      </p:sp>
      <p:sp>
        <p:nvSpPr>
          <p:cNvPr id="4" name="Footer Placeholder 3">
            <a:extLst>
              <a:ext uri="{FF2B5EF4-FFF2-40B4-BE49-F238E27FC236}">
                <a16:creationId xmlns:a16="http://schemas.microsoft.com/office/drawing/2014/main" id="{D1A67EF4-08D4-F29C-E1CB-D4992EA00AE8}"/>
              </a:ext>
            </a:extLst>
          </p:cNvPr>
          <p:cNvSpPr>
            <a:spLocks noGrp="1"/>
          </p:cNvSpPr>
          <p:nvPr>
            <p:ph type="ftr" sz="quarter" idx="11"/>
          </p:nvPr>
        </p:nvSpPr>
        <p:spPr/>
        <p:txBody>
          <a:bodyPr/>
          <a:lstStyle/>
          <a:p>
            <a:pPr>
              <a:defRPr/>
            </a:pPr>
            <a:r>
              <a:rPr lang="en-US" dirty="0"/>
              <a:t>www.nfhs.org</a:t>
            </a:r>
          </a:p>
        </p:txBody>
      </p:sp>
      <p:pic>
        <p:nvPicPr>
          <p:cNvPr id="102405" name="Picture 5" descr="A screenshot of a video game&#10;&#10;Description automatically generated">
            <a:extLst>
              <a:ext uri="{FF2B5EF4-FFF2-40B4-BE49-F238E27FC236}">
                <a16:creationId xmlns:a16="http://schemas.microsoft.com/office/drawing/2014/main" id="{45552EA6-5313-DA80-ED57-2A1A6633F8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8508"/>
          <a:stretch>
            <a:fillRect/>
          </a:stretch>
        </p:blipFill>
        <p:spPr bwMode="auto">
          <a:xfrm>
            <a:off x="6604000" y="2360613"/>
            <a:ext cx="5003800" cy="353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4">
            <a:extLst>
              <a:ext uri="{FF2B5EF4-FFF2-40B4-BE49-F238E27FC236}">
                <a16:creationId xmlns:a16="http://schemas.microsoft.com/office/drawing/2014/main" id="{1542E768-87C5-0526-6B28-D64525C5B6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8138" y="-11113"/>
            <a:ext cx="2513012" cy="43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43013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5EE9C-61F7-FE15-EE2C-00B4EF0ACD54}"/>
              </a:ext>
            </a:extLst>
          </p:cNvPr>
          <p:cNvSpPr>
            <a:spLocks noGrp="1"/>
          </p:cNvSpPr>
          <p:nvPr>
            <p:ph type="title"/>
          </p:nvPr>
        </p:nvSpPr>
        <p:spPr/>
        <p:txBody>
          <a:bodyPr/>
          <a:lstStyle/>
          <a:p>
            <a:pPr>
              <a:defRPr/>
            </a:pPr>
            <a:r>
              <a:rPr lang="en-US" dirty="0"/>
              <a:t>Bench Behavior/sportsmanship </a:t>
            </a:r>
            <a:r>
              <a:rPr lang="en-US" dirty="0">
                <a:solidFill>
                  <a:srgbClr val="FF0000"/>
                </a:solidFill>
              </a:rPr>
              <a:t>- reminder</a:t>
            </a:r>
          </a:p>
        </p:txBody>
      </p:sp>
      <p:pic>
        <p:nvPicPr>
          <p:cNvPr id="104451" name="Content Placeholder 4">
            <a:extLst>
              <a:ext uri="{FF2B5EF4-FFF2-40B4-BE49-F238E27FC236}">
                <a16:creationId xmlns:a16="http://schemas.microsoft.com/office/drawing/2014/main" id="{33B736F4-5F88-6305-C656-75D98DA4D57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591300" y="1999517"/>
            <a:ext cx="5397500" cy="4078288"/>
          </a:xfrm>
        </p:spPr>
      </p:pic>
      <p:sp>
        <p:nvSpPr>
          <p:cNvPr id="4" name="Footer Placeholder 3">
            <a:extLst>
              <a:ext uri="{FF2B5EF4-FFF2-40B4-BE49-F238E27FC236}">
                <a16:creationId xmlns:a16="http://schemas.microsoft.com/office/drawing/2014/main" id="{D90FFAAA-722D-5438-C39D-6B2906024EB9}"/>
              </a:ext>
            </a:extLst>
          </p:cNvPr>
          <p:cNvSpPr>
            <a:spLocks noGrp="1"/>
          </p:cNvSpPr>
          <p:nvPr>
            <p:ph type="ftr" sz="quarter" idx="11"/>
          </p:nvPr>
        </p:nvSpPr>
        <p:spPr/>
        <p:txBody>
          <a:bodyPr/>
          <a:lstStyle/>
          <a:p>
            <a:pPr>
              <a:defRPr/>
            </a:pPr>
            <a:r>
              <a:rPr lang="en-US" dirty="0"/>
              <a:t>www.nfhs.org</a:t>
            </a:r>
          </a:p>
        </p:txBody>
      </p:sp>
      <p:sp>
        <p:nvSpPr>
          <p:cNvPr id="6" name="TextBox 5">
            <a:extLst>
              <a:ext uri="{FF2B5EF4-FFF2-40B4-BE49-F238E27FC236}">
                <a16:creationId xmlns:a16="http://schemas.microsoft.com/office/drawing/2014/main" id="{0AD19A2C-3F36-0DD3-4A2A-57DF99D3961C}"/>
              </a:ext>
            </a:extLst>
          </p:cNvPr>
          <p:cNvSpPr txBox="1"/>
          <p:nvPr/>
        </p:nvSpPr>
        <p:spPr>
          <a:xfrm>
            <a:off x="829652" y="1999517"/>
            <a:ext cx="5594594" cy="3323987"/>
          </a:xfrm>
          <a:prstGeom prst="rect">
            <a:avLst/>
          </a:prstGeom>
          <a:noFill/>
        </p:spPr>
        <p:txBody>
          <a:bodyPr wrap="square">
            <a:spAutoFit/>
          </a:bodyPr>
          <a:lstStyle/>
          <a:p>
            <a:pPr marL="457200" indent="-457200">
              <a:buFont typeface="Wingdings" panose="05000000000000000000" pitchFamily="2" charset="2"/>
              <a:buChar char="§"/>
              <a:defRPr/>
            </a:pPr>
            <a:r>
              <a:rPr lang="en-US" sz="3000" dirty="0">
                <a:latin typeface="+mn-lt"/>
              </a:rPr>
              <a:t>Celebrations that continue after teams are ready for play and/or move outside of the bench area may be deemed excessive.</a:t>
            </a:r>
          </a:p>
          <a:p>
            <a:pPr marL="457200" indent="-457200">
              <a:buFont typeface="Wingdings" panose="05000000000000000000" pitchFamily="2" charset="2"/>
              <a:buChar char="§"/>
              <a:defRPr/>
            </a:pPr>
            <a:r>
              <a:rPr lang="en-US" sz="3000" dirty="0">
                <a:latin typeface="+mn-lt"/>
              </a:rPr>
              <a:t>Excessive and disruptive reactions may result in unsporting conduct penalty.</a:t>
            </a:r>
          </a:p>
        </p:txBody>
      </p:sp>
      <p:pic>
        <p:nvPicPr>
          <p:cNvPr id="104454" name="Picture 4">
            <a:extLst>
              <a:ext uri="{FF2B5EF4-FFF2-40B4-BE49-F238E27FC236}">
                <a16:creationId xmlns:a16="http://schemas.microsoft.com/office/drawing/2014/main" id="{8278FEC5-8B65-C795-655D-7E5BA24E92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3238" y="0"/>
            <a:ext cx="2211387"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20733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51E43-FE88-4999-3070-C49FA493BB6D}"/>
              </a:ext>
            </a:extLst>
          </p:cNvPr>
          <p:cNvSpPr>
            <a:spLocks noGrp="1"/>
          </p:cNvSpPr>
          <p:nvPr>
            <p:ph type="title"/>
          </p:nvPr>
        </p:nvSpPr>
        <p:spPr/>
        <p:txBody>
          <a:bodyPr/>
          <a:lstStyle/>
          <a:p>
            <a:pPr>
              <a:defRPr/>
            </a:pPr>
            <a:r>
              <a:rPr lang="en-US" dirty="0"/>
              <a:t>Behavior/sportsmanship </a:t>
            </a:r>
            <a:r>
              <a:rPr lang="en-US" dirty="0">
                <a:solidFill>
                  <a:srgbClr val="FF0000"/>
                </a:solidFill>
              </a:rPr>
              <a:t>- reminder</a:t>
            </a:r>
            <a:endParaRPr lang="en-US" dirty="0"/>
          </a:p>
        </p:txBody>
      </p:sp>
      <p:pic>
        <p:nvPicPr>
          <p:cNvPr id="106499" name="Content Placeholder 5">
            <a:extLst>
              <a:ext uri="{FF2B5EF4-FFF2-40B4-BE49-F238E27FC236}">
                <a16:creationId xmlns:a16="http://schemas.microsoft.com/office/drawing/2014/main" id="{98D9D9E5-BB0D-CCDB-39A4-50304C79636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19553" y="2012950"/>
            <a:ext cx="6429375" cy="4229100"/>
          </a:xfrm>
        </p:spPr>
      </p:pic>
      <p:sp>
        <p:nvSpPr>
          <p:cNvPr id="4" name="Footer Placeholder 3">
            <a:extLst>
              <a:ext uri="{FF2B5EF4-FFF2-40B4-BE49-F238E27FC236}">
                <a16:creationId xmlns:a16="http://schemas.microsoft.com/office/drawing/2014/main" id="{52B50239-3145-8B6D-D90F-B925C27E6E8C}"/>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11EB4E0A-86A2-220A-EFA9-30AC2AEBE671}"/>
              </a:ext>
            </a:extLst>
          </p:cNvPr>
          <p:cNvSpPr txBox="1"/>
          <p:nvPr/>
        </p:nvSpPr>
        <p:spPr>
          <a:xfrm>
            <a:off x="7643446" y="1993900"/>
            <a:ext cx="4345354" cy="4154984"/>
          </a:xfrm>
          <a:prstGeom prst="rect">
            <a:avLst/>
          </a:prstGeom>
          <a:noFill/>
        </p:spPr>
        <p:txBody>
          <a:bodyPr wrap="square">
            <a:spAutoFit/>
          </a:bodyPr>
          <a:lstStyle/>
          <a:p>
            <a:pPr marL="285750" indent="-285750">
              <a:buFont typeface="Arial" panose="020B0604020202020204" pitchFamily="34" charset="0"/>
              <a:buChar char="•"/>
              <a:defRPr/>
            </a:pPr>
            <a:r>
              <a:rPr lang="en-US" sz="2400" dirty="0">
                <a:latin typeface="+mn-lt"/>
                <a:cs typeface="Calibri" panose="020F0502020204030204" pitchFamily="34" charset="0"/>
              </a:rPr>
              <a:t>Playing a ball </a:t>
            </a:r>
            <a:r>
              <a:rPr lang="en-US" sz="2400" u="sng" dirty="0">
                <a:latin typeface="+mn-lt"/>
                <a:cs typeface="Calibri" panose="020F0502020204030204" pitchFamily="34" charset="0"/>
              </a:rPr>
              <a:t>AFTER </a:t>
            </a:r>
            <a:r>
              <a:rPr lang="en-US" sz="2400" dirty="0">
                <a:latin typeface="+mn-lt"/>
                <a:cs typeface="Calibri" panose="020F0502020204030204" pitchFamily="34" charset="0"/>
              </a:rPr>
              <a:t>the referee has sounded the whistle to stop play can create a dangerous situation for other players and officials. </a:t>
            </a:r>
          </a:p>
          <a:p>
            <a:pPr marL="285750" indent="-285750">
              <a:buFont typeface="Arial" panose="020B0604020202020204" pitchFamily="34" charset="0"/>
              <a:buChar char="•"/>
              <a:defRPr/>
            </a:pPr>
            <a:r>
              <a:rPr lang="en-US" sz="2400" dirty="0">
                <a:latin typeface="+mn-lt"/>
                <a:cs typeface="Calibri" panose="020F0502020204030204" pitchFamily="34" charset="0"/>
              </a:rPr>
              <a:t>Depending on the severity of the infraction, the first referee can penalize a team/player with anything from an oral warning to a match disqualification.</a:t>
            </a:r>
          </a:p>
        </p:txBody>
      </p:sp>
    </p:spTree>
    <p:extLst>
      <p:ext uri="{BB962C8B-B14F-4D97-AF65-F5344CB8AC3E}">
        <p14:creationId xmlns:p14="http://schemas.microsoft.com/office/powerpoint/2010/main" val="20491909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B11EE3-625A-7E71-D0E7-7F216AD5E4FA}"/>
              </a:ext>
            </a:extLst>
          </p:cNvPr>
          <p:cNvSpPr>
            <a:spLocks noGrp="1"/>
          </p:cNvSpPr>
          <p:nvPr>
            <p:ph idx="1"/>
          </p:nvPr>
        </p:nvSpPr>
        <p:spPr>
          <a:xfrm>
            <a:off x="1579563" y="1871663"/>
            <a:ext cx="9413875" cy="4456112"/>
          </a:xfrm>
        </p:spPr>
        <p:txBody>
          <a:bodyPr/>
          <a:lstStyle/>
          <a:p>
            <a:pPr marL="0" indent="0">
              <a:buFont typeface="Wingdings" panose="05000000000000000000" pitchFamily="2" charset="2"/>
              <a:buNone/>
              <a:defRPr/>
            </a:pPr>
            <a:r>
              <a:rPr lang="en-US" b="1" dirty="0"/>
              <a:t>PLAYERS </a:t>
            </a:r>
          </a:p>
          <a:p>
            <a:pPr>
              <a:defRPr/>
            </a:pPr>
            <a:r>
              <a:rPr lang="en-US" sz="2400" dirty="0"/>
              <a:t>When a PLAYER is ejected, player remains on bench. If she causes further problems, she will be asked to leave </a:t>
            </a:r>
            <a:r>
              <a:rPr lang="en-US" sz="2400" b="1" dirty="0"/>
              <a:t>but must be supervised</a:t>
            </a:r>
            <a:r>
              <a:rPr lang="en-US" sz="2400" dirty="0"/>
              <a:t>. </a:t>
            </a:r>
          </a:p>
          <a:p>
            <a:pPr marL="0" indent="0">
              <a:buFont typeface="Wingdings" panose="05000000000000000000" pitchFamily="2" charset="2"/>
              <a:buNone/>
              <a:defRPr/>
            </a:pPr>
            <a:endParaRPr lang="en-US" sz="2400" dirty="0"/>
          </a:p>
          <a:p>
            <a:pPr>
              <a:defRPr/>
            </a:pPr>
            <a:r>
              <a:rPr lang="en-US" sz="2400" dirty="0"/>
              <a:t>With the ejection, PLAYER is suspended for the next scheduled contest. </a:t>
            </a:r>
            <a:r>
              <a:rPr lang="en-US" sz="2400" b="1" dirty="0"/>
              <a:t>PLAYER must complete </a:t>
            </a:r>
            <a:r>
              <a:rPr lang="en-US" sz="2400" b="1" dirty="0" err="1"/>
              <a:t>NFHSLearn</a:t>
            </a:r>
            <a:r>
              <a:rPr lang="en-US" sz="2400" b="1" dirty="0"/>
              <a:t> “Sportsmanship” Course before she becomes eligible to participate in any future contest. </a:t>
            </a:r>
          </a:p>
          <a:p>
            <a:pPr>
              <a:defRPr/>
            </a:pPr>
            <a:r>
              <a:rPr lang="en-US" sz="2400" dirty="0"/>
              <a:t>By NIAA rules, player is allowed to be on the bench at the next scheduled contest, not in uniform and not allowed to participate in warmups or to be introduced with the team.</a:t>
            </a:r>
          </a:p>
        </p:txBody>
      </p:sp>
      <p:sp>
        <p:nvSpPr>
          <p:cNvPr id="4" name="Footer Placeholder 3">
            <a:extLst>
              <a:ext uri="{FF2B5EF4-FFF2-40B4-BE49-F238E27FC236}">
                <a16:creationId xmlns:a16="http://schemas.microsoft.com/office/drawing/2014/main" id="{630EEEFD-4C6E-3D6C-F5FB-2BCA6971F4F0}"/>
              </a:ext>
            </a:extLst>
          </p:cNvPr>
          <p:cNvSpPr>
            <a:spLocks noGrp="1"/>
          </p:cNvSpPr>
          <p:nvPr>
            <p:ph type="ftr" sz="quarter" idx="11"/>
          </p:nvPr>
        </p:nvSpPr>
        <p:spPr/>
        <p:txBody>
          <a:bodyPr/>
          <a:lstStyle/>
          <a:p>
            <a:pPr>
              <a:defRPr/>
            </a:pPr>
            <a:r>
              <a:rPr lang="en-US"/>
              <a:t>www.nfhs.org</a:t>
            </a:r>
          </a:p>
        </p:txBody>
      </p:sp>
      <p:sp>
        <p:nvSpPr>
          <p:cNvPr id="108548" name="Content Placeholder 2">
            <a:extLst>
              <a:ext uri="{FF2B5EF4-FFF2-40B4-BE49-F238E27FC236}">
                <a16:creationId xmlns:a16="http://schemas.microsoft.com/office/drawing/2014/main" id="{681270F4-F5AC-F628-5655-9A130B3371FF}"/>
              </a:ext>
            </a:extLst>
          </p:cNvPr>
          <p:cNvSpPr txBox="1">
            <a:spLocks/>
          </p:cNvSpPr>
          <p:nvPr/>
        </p:nvSpPr>
        <p:spPr bwMode="auto">
          <a:xfrm>
            <a:off x="1941513" y="530225"/>
            <a:ext cx="1002665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 typeface="Wingdings" panose="05000000000000000000" pitchFamily="2" charset="2"/>
              <a:buNone/>
            </a:pPr>
            <a:r>
              <a:rPr lang="en-US" altLang="en-US" sz="3000" b="1" dirty="0"/>
              <a:t>NIAA Ejection Procedures for Players &amp; Coaches</a:t>
            </a:r>
          </a:p>
          <a:p>
            <a:pPr algn="ctr">
              <a:buFont typeface="Wingdings" panose="05000000000000000000" pitchFamily="2" charset="2"/>
              <a:buNone/>
            </a:pPr>
            <a:r>
              <a:rPr lang="en-US" altLang="en-US" sz="2000" b="1" dirty="0"/>
              <a:t>(PER SPORTSMANSHIP COMMITTEE RECOMMENDATIONS)</a:t>
            </a:r>
          </a:p>
          <a:p>
            <a:pPr algn="ctr">
              <a:buFont typeface="Wingdings" panose="05000000000000000000" pitchFamily="2" charset="2"/>
              <a:buNone/>
            </a:pPr>
            <a:r>
              <a:rPr lang="en-US" altLang="en-US" sz="2000" b="1" dirty="0"/>
              <a:t>(Effective August 2019)</a:t>
            </a:r>
          </a:p>
        </p:txBody>
      </p:sp>
    </p:spTree>
    <p:extLst>
      <p:ext uri="{BB962C8B-B14F-4D97-AF65-F5344CB8AC3E}">
        <p14:creationId xmlns:p14="http://schemas.microsoft.com/office/powerpoint/2010/main" val="35643221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E57D53-2C71-48E6-A73D-C5D34A407279}"/>
              </a:ext>
            </a:extLst>
          </p:cNvPr>
          <p:cNvSpPr>
            <a:spLocks noGrp="1"/>
          </p:cNvSpPr>
          <p:nvPr>
            <p:ph type="title"/>
          </p:nvPr>
        </p:nvSpPr>
        <p:spPr/>
        <p:txBody>
          <a:bodyPr/>
          <a:lstStyle/>
          <a:p>
            <a:r>
              <a:rPr lang="en-US" dirty="0"/>
              <a:t>THE COURT AND MARKINGS</a:t>
            </a:r>
            <a:br>
              <a:rPr lang="en-US" dirty="0"/>
            </a:br>
            <a:r>
              <a:rPr lang="en-US" dirty="0"/>
              <a:t>2-1-9 (NEW) &amp; 12-2-5</a:t>
            </a:r>
          </a:p>
        </p:txBody>
      </p:sp>
      <p:sp>
        <p:nvSpPr>
          <p:cNvPr id="3" name="Content Placeholder 2">
            <a:extLst>
              <a:ext uri="{FF2B5EF4-FFF2-40B4-BE49-F238E27FC236}">
                <a16:creationId xmlns:a16="http://schemas.microsoft.com/office/drawing/2014/main" id="{DD85AD0A-97FA-4F87-AB3A-B1BBD28E087C}"/>
              </a:ext>
            </a:extLst>
          </p:cNvPr>
          <p:cNvSpPr>
            <a:spLocks noGrp="1"/>
          </p:cNvSpPr>
          <p:nvPr>
            <p:ph idx="1"/>
          </p:nvPr>
        </p:nvSpPr>
        <p:spPr>
          <a:xfrm>
            <a:off x="8339959" y="1989138"/>
            <a:ext cx="3628203" cy="4338637"/>
          </a:xfrm>
        </p:spPr>
        <p:txBody>
          <a:bodyPr/>
          <a:lstStyle/>
          <a:p>
            <a:pPr>
              <a:spcBef>
                <a:spcPts val="0"/>
              </a:spcBef>
              <a:spcAft>
                <a:spcPts val="0"/>
              </a:spcAft>
            </a:pPr>
            <a:r>
              <a:rPr lang="en-US" sz="1800" dirty="0">
                <a:effectLst/>
                <a:latin typeface="Calibri" panose="020F0502020204030204" pitchFamily="34" charset="0"/>
                <a:ea typeface="Times New Roman" panose="02020603050405020304" pitchFamily="18" charset="0"/>
              </a:rPr>
              <a:t>A new Coaching Zone has been established to clearly identify the area in which coaches are allowed to stand.</a:t>
            </a:r>
          </a:p>
          <a:p>
            <a:pPr>
              <a:spcBef>
                <a:spcPts val="0"/>
              </a:spcBef>
              <a:spcAft>
                <a:spcPts val="0"/>
              </a:spcAft>
            </a:pPr>
            <a:r>
              <a:rPr lang="en-US" sz="1800" dirty="0">
                <a:latin typeface="Calibri" panose="020F0502020204030204" pitchFamily="34" charset="0"/>
                <a:ea typeface="Times New Roman" panose="02020603050405020304" pitchFamily="18" charset="0"/>
              </a:rPr>
              <a:t>This area is defined by the libero replacement zone extending beyond the end line and sideline extended.</a:t>
            </a:r>
          </a:p>
          <a:p>
            <a:pPr>
              <a:spcBef>
                <a:spcPts val="0"/>
              </a:spcBef>
              <a:spcAft>
                <a:spcPts val="0"/>
              </a:spcAft>
            </a:pPr>
            <a:r>
              <a:rPr lang="en-US" sz="1800" dirty="0">
                <a:effectLst/>
                <a:latin typeface="Calibri" panose="020F0502020204030204" pitchFamily="34" charset="0"/>
                <a:ea typeface="Times New Roman" panose="02020603050405020304" pitchFamily="18" charset="0"/>
              </a:rPr>
              <a:t>Head coaches must maintain a distance of at least 6 feet</a:t>
            </a:r>
            <a:r>
              <a:rPr lang="en-US" sz="1800" dirty="0">
                <a:latin typeface="Calibri" panose="020F0502020204030204" pitchFamily="34" charset="0"/>
                <a:ea typeface="Times New Roman" panose="02020603050405020304" pitchFamily="18" charset="0"/>
              </a:rPr>
              <a:t> from the sideline during live-ball situations (</a:t>
            </a:r>
            <a:r>
              <a:rPr lang="en-US" sz="1800" dirty="0" err="1">
                <a:latin typeface="Calibri" panose="020F0502020204030204" pitchFamily="34" charset="0"/>
                <a:ea typeface="Times New Roman" panose="02020603050405020304" pitchFamily="18" charset="0"/>
              </a:rPr>
              <a:t>MechaniGram</a:t>
            </a:r>
            <a:r>
              <a:rPr lang="en-US" sz="1800" dirty="0">
                <a:latin typeface="Calibri" panose="020F0502020204030204" pitchFamily="34" charset="0"/>
                <a:ea typeface="Times New Roman" panose="02020603050405020304" pitchFamily="18" charset="0"/>
              </a:rPr>
              <a:t> A) and may approach the sideline during dead-ball situations (</a:t>
            </a:r>
            <a:r>
              <a:rPr lang="en-US" sz="1800" dirty="0" err="1">
                <a:latin typeface="Calibri" panose="020F0502020204030204" pitchFamily="34" charset="0"/>
                <a:ea typeface="Times New Roman" panose="02020603050405020304" pitchFamily="18" charset="0"/>
              </a:rPr>
              <a:t>MechaniGram</a:t>
            </a:r>
            <a:r>
              <a:rPr lang="en-US" sz="1800" dirty="0">
                <a:latin typeface="Calibri" panose="020F0502020204030204" pitchFamily="34" charset="0"/>
                <a:ea typeface="Times New Roman" panose="02020603050405020304" pitchFamily="18" charset="0"/>
              </a:rPr>
              <a:t> B).</a:t>
            </a:r>
            <a:endParaRPr lang="en-US" sz="1800" dirty="0">
              <a:effectLst/>
              <a:latin typeface="Times New Roman" panose="02020603050405020304" pitchFamily="18" charset="0"/>
              <a:ea typeface="Times New Roman" panose="02020603050405020304" pitchFamily="18" charset="0"/>
            </a:endParaRPr>
          </a:p>
        </p:txBody>
      </p:sp>
      <p:sp>
        <p:nvSpPr>
          <p:cNvPr id="4" name="Footer Placeholder 3">
            <a:extLst>
              <a:ext uri="{FF2B5EF4-FFF2-40B4-BE49-F238E27FC236}">
                <a16:creationId xmlns:a16="http://schemas.microsoft.com/office/drawing/2014/main" id="{1C7A5649-7151-4391-95A4-0F331713B88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7" name="Picture 6" descr="Treemap chart&#10;&#10;Description automatically generated with medium confidence">
            <a:extLst>
              <a:ext uri="{FF2B5EF4-FFF2-40B4-BE49-F238E27FC236}">
                <a16:creationId xmlns:a16="http://schemas.microsoft.com/office/drawing/2014/main" id="{07632368-1052-E660-999D-55222245B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5036" y="1913618"/>
            <a:ext cx="6475739" cy="4571110"/>
          </a:xfrm>
          <a:prstGeom prst="rect">
            <a:avLst/>
          </a:prstGeom>
        </p:spPr>
      </p:pic>
    </p:spTree>
    <p:extLst>
      <p:ext uri="{BB962C8B-B14F-4D97-AF65-F5344CB8AC3E}">
        <p14:creationId xmlns:p14="http://schemas.microsoft.com/office/powerpoint/2010/main" val="41371381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604555-9284-5403-5138-472898557692}"/>
              </a:ext>
            </a:extLst>
          </p:cNvPr>
          <p:cNvSpPr>
            <a:spLocks noGrp="1"/>
          </p:cNvSpPr>
          <p:nvPr>
            <p:ph idx="1"/>
          </p:nvPr>
        </p:nvSpPr>
        <p:spPr>
          <a:xfrm>
            <a:off x="1482725" y="1937702"/>
            <a:ext cx="10206355" cy="4734560"/>
          </a:xfrm>
        </p:spPr>
        <p:txBody>
          <a:bodyPr/>
          <a:lstStyle/>
          <a:p>
            <a:pPr marL="0" indent="0">
              <a:buFont typeface="Wingdings" panose="05000000000000000000" pitchFamily="2" charset="2"/>
              <a:buNone/>
              <a:defRPr/>
            </a:pPr>
            <a:r>
              <a:rPr lang="en-US" sz="2400" b="1" dirty="0"/>
              <a:t>COACHES (Defined in NAC 385B.822) </a:t>
            </a:r>
          </a:p>
          <a:p>
            <a:pPr marL="0" indent="0">
              <a:buFont typeface="Wingdings" panose="05000000000000000000" pitchFamily="2" charset="2"/>
              <a:buNone/>
              <a:defRPr/>
            </a:pPr>
            <a:endParaRPr lang="en-US" sz="2000" dirty="0"/>
          </a:p>
          <a:p>
            <a:pPr>
              <a:defRPr/>
            </a:pPr>
            <a:r>
              <a:rPr lang="en-US" sz="2400" dirty="0">
                <a:latin typeface="+mj-lt"/>
              </a:rPr>
              <a:t>COACH ejected, must leave “premises” …in a timely manner.</a:t>
            </a:r>
          </a:p>
          <a:p>
            <a:pPr>
              <a:defRPr/>
            </a:pPr>
            <a:r>
              <a:rPr lang="en-US" sz="2400" dirty="0">
                <a:latin typeface="+mj-lt"/>
              </a:rPr>
              <a:t>COACH suspended for next scheduled contest. </a:t>
            </a:r>
          </a:p>
          <a:p>
            <a:pPr>
              <a:defRPr/>
            </a:pPr>
            <a:r>
              <a:rPr lang="en-US" sz="2400" b="1" dirty="0">
                <a:latin typeface="+mj-lt"/>
              </a:rPr>
              <a:t>COACH must complete </a:t>
            </a:r>
            <a:r>
              <a:rPr lang="en-US" sz="2400" b="1" dirty="0" err="1">
                <a:latin typeface="+mj-lt"/>
              </a:rPr>
              <a:t>NFHSLearn</a:t>
            </a:r>
            <a:r>
              <a:rPr lang="en-US" sz="2400" b="1" dirty="0">
                <a:latin typeface="+mj-lt"/>
              </a:rPr>
              <a:t> “Teaching and Modeling Behavior” Course before becoming eligible to coach in any future contest. </a:t>
            </a:r>
          </a:p>
          <a:p>
            <a:pPr>
              <a:defRPr/>
            </a:pPr>
            <a:r>
              <a:rPr lang="en-US" sz="2400" u="sng" dirty="0">
                <a:latin typeface="+mj-lt"/>
              </a:rPr>
              <a:t>By NIAA rules, coach not allowed to be on “premises” at next scheduled contest</a:t>
            </a:r>
            <a:r>
              <a:rPr lang="en-US" sz="2400" dirty="0">
                <a:latin typeface="+mj-lt"/>
              </a:rPr>
              <a:t>. NOT allowed to show up at the next scheduled match for warm-ups etc. - and then leave when the match begins. </a:t>
            </a:r>
          </a:p>
          <a:p>
            <a:pPr>
              <a:defRPr/>
            </a:pPr>
            <a:r>
              <a:rPr lang="en-US" sz="2400" dirty="0">
                <a:latin typeface="+mj-lt"/>
              </a:rPr>
              <a:t>Coach, ejected from contest, NOT allowed to make their way back onto court when match has concluded; if they do then they are subjected to being ejected again if behavior is unsportsmanlike. </a:t>
            </a:r>
          </a:p>
        </p:txBody>
      </p:sp>
      <p:sp>
        <p:nvSpPr>
          <p:cNvPr id="4" name="Footer Placeholder 3">
            <a:extLst>
              <a:ext uri="{FF2B5EF4-FFF2-40B4-BE49-F238E27FC236}">
                <a16:creationId xmlns:a16="http://schemas.microsoft.com/office/drawing/2014/main" id="{D58AFF34-1339-EA0C-5BCD-CECF8BF7DDAB}"/>
              </a:ext>
            </a:extLst>
          </p:cNvPr>
          <p:cNvSpPr>
            <a:spLocks noGrp="1"/>
          </p:cNvSpPr>
          <p:nvPr>
            <p:ph type="ftr" sz="quarter" idx="11"/>
          </p:nvPr>
        </p:nvSpPr>
        <p:spPr/>
        <p:txBody>
          <a:bodyPr/>
          <a:lstStyle/>
          <a:p>
            <a:pPr>
              <a:defRPr/>
            </a:pPr>
            <a:r>
              <a:rPr lang="en-US"/>
              <a:t>www.nfhs.org</a:t>
            </a:r>
          </a:p>
        </p:txBody>
      </p:sp>
      <p:sp>
        <p:nvSpPr>
          <p:cNvPr id="109572" name="Content Placeholder 2">
            <a:extLst>
              <a:ext uri="{FF2B5EF4-FFF2-40B4-BE49-F238E27FC236}">
                <a16:creationId xmlns:a16="http://schemas.microsoft.com/office/drawing/2014/main" id="{5534056A-C528-E683-5020-AECA3E94C3AB}"/>
              </a:ext>
            </a:extLst>
          </p:cNvPr>
          <p:cNvSpPr txBox="1">
            <a:spLocks/>
          </p:cNvSpPr>
          <p:nvPr/>
        </p:nvSpPr>
        <p:spPr bwMode="auto">
          <a:xfrm>
            <a:off x="1572577" y="702627"/>
            <a:ext cx="1002665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 typeface="Wingdings" panose="05000000000000000000" pitchFamily="2" charset="2"/>
              <a:buNone/>
            </a:pPr>
            <a:r>
              <a:rPr lang="en-US" altLang="en-US" sz="3000" b="1" dirty="0"/>
              <a:t>NIAA Ejection Procedures for Players &amp; Coaches</a:t>
            </a:r>
          </a:p>
          <a:p>
            <a:pPr algn="ctr">
              <a:buFont typeface="Wingdings" panose="05000000000000000000" pitchFamily="2" charset="2"/>
              <a:buNone/>
            </a:pPr>
            <a:r>
              <a:rPr lang="en-US" altLang="en-US" sz="2000" b="1" dirty="0"/>
              <a:t>(PER SPORTSMANSHIP COMMITTEE RECOMMENDATIONS)   Effective August 2019</a:t>
            </a:r>
          </a:p>
        </p:txBody>
      </p:sp>
    </p:spTree>
    <p:extLst>
      <p:ext uri="{BB962C8B-B14F-4D97-AF65-F5344CB8AC3E}">
        <p14:creationId xmlns:p14="http://schemas.microsoft.com/office/powerpoint/2010/main" val="30318556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B11EE3-625A-7E71-D0E7-7F216AD5E4FA}"/>
              </a:ext>
            </a:extLst>
          </p:cNvPr>
          <p:cNvSpPr>
            <a:spLocks noGrp="1"/>
          </p:cNvSpPr>
          <p:nvPr>
            <p:ph idx="1"/>
          </p:nvPr>
        </p:nvSpPr>
        <p:spPr>
          <a:xfrm>
            <a:off x="1579563" y="1871663"/>
            <a:ext cx="9413875" cy="4456112"/>
          </a:xfrm>
        </p:spPr>
        <p:txBody>
          <a:bodyPr/>
          <a:lstStyle/>
          <a:p>
            <a:pPr marL="0" indent="0">
              <a:buFont typeface="Wingdings" panose="05000000000000000000" pitchFamily="2" charset="2"/>
              <a:buNone/>
              <a:defRPr/>
            </a:pPr>
            <a:r>
              <a:rPr lang="en-US" b="1" dirty="0"/>
              <a:t>PLAYERS, COACHES, and SPECTATORS</a:t>
            </a:r>
          </a:p>
          <a:p>
            <a:pPr marL="0" indent="0">
              <a:buFont typeface="Wingdings" panose="05000000000000000000" pitchFamily="2" charset="2"/>
              <a:buNone/>
              <a:defRPr/>
            </a:pPr>
            <a:endParaRPr lang="en-US" sz="2400" dirty="0"/>
          </a:p>
          <a:p>
            <a:pPr>
              <a:defRPr/>
            </a:pPr>
            <a:r>
              <a:rPr lang="en-US" sz="2400" dirty="0"/>
              <a:t>With the ejection, PLAYER or COACH is </a:t>
            </a:r>
            <a:r>
              <a:rPr lang="en-US" sz="2400" b="1" dirty="0">
                <a:solidFill>
                  <a:srgbClr val="FF0000"/>
                </a:solidFill>
              </a:rPr>
              <a:t>suspended for the next TWO scheduled </a:t>
            </a:r>
            <a:r>
              <a:rPr lang="en-US" sz="2400" dirty="0"/>
              <a:t>contest. </a:t>
            </a:r>
            <a:r>
              <a:rPr lang="en-US" sz="2400" b="1" dirty="0"/>
              <a:t>PLAYER must complete </a:t>
            </a:r>
            <a:r>
              <a:rPr lang="en-US" sz="2400" b="1" dirty="0" err="1"/>
              <a:t>NFHSLearn</a:t>
            </a:r>
            <a:r>
              <a:rPr lang="en-US" sz="2400" b="1" dirty="0"/>
              <a:t> “Sportsmanship” Course before she becomes eligible to participate in any future contest. </a:t>
            </a:r>
          </a:p>
          <a:p>
            <a:pPr>
              <a:defRPr/>
            </a:pPr>
            <a:endParaRPr lang="en-US" sz="2400" b="1" dirty="0"/>
          </a:p>
          <a:p>
            <a:pPr>
              <a:defRPr/>
            </a:pPr>
            <a:r>
              <a:rPr lang="en-US" sz="2400" b="1" dirty="0"/>
              <a:t>Spectators.....Administration needs to remove those fans.  Next year there will be a policy/regulation in place to not only eject a fan but to suspend them from contests including a lifetime ban.</a:t>
            </a:r>
          </a:p>
          <a:p>
            <a:pPr>
              <a:defRPr/>
            </a:pPr>
            <a:endParaRPr lang="en-US" sz="2400" b="1" dirty="0"/>
          </a:p>
        </p:txBody>
      </p:sp>
      <p:sp>
        <p:nvSpPr>
          <p:cNvPr id="4" name="Footer Placeholder 3">
            <a:extLst>
              <a:ext uri="{FF2B5EF4-FFF2-40B4-BE49-F238E27FC236}">
                <a16:creationId xmlns:a16="http://schemas.microsoft.com/office/drawing/2014/main" id="{630EEEFD-4C6E-3D6C-F5FB-2BCA6971F4F0}"/>
              </a:ext>
            </a:extLst>
          </p:cNvPr>
          <p:cNvSpPr>
            <a:spLocks noGrp="1"/>
          </p:cNvSpPr>
          <p:nvPr>
            <p:ph type="ftr" sz="quarter" idx="11"/>
          </p:nvPr>
        </p:nvSpPr>
        <p:spPr/>
        <p:txBody>
          <a:bodyPr/>
          <a:lstStyle/>
          <a:p>
            <a:pPr>
              <a:defRPr/>
            </a:pPr>
            <a:r>
              <a:rPr lang="en-US"/>
              <a:t>www.nfhs.org</a:t>
            </a:r>
          </a:p>
        </p:txBody>
      </p:sp>
      <p:sp>
        <p:nvSpPr>
          <p:cNvPr id="108548" name="Content Placeholder 2">
            <a:extLst>
              <a:ext uri="{FF2B5EF4-FFF2-40B4-BE49-F238E27FC236}">
                <a16:creationId xmlns:a16="http://schemas.microsoft.com/office/drawing/2014/main" id="{681270F4-F5AC-F628-5655-9A130B3371FF}"/>
              </a:ext>
            </a:extLst>
          </p:cNvPr>
          <p:cNvSpPr txBox="1">
            <a:spLocks/>
          </p:cNvSpPr>
          <p:nvPr/>
        </p:nvSpPr>
        <p:spPr bwMode="auto">
          <a:xfrm>
            <a:off x="1941513" y="530225"/>
            <a:ext cx="10026650"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buFont typeface="Wingdings" panose="05000000000000000000" pitchFamily="2" charset="2"/>
              <a:buNone/>
            </a:pPr>
            <a:r>
              <a:rPr lang="en-US" altLang="en-US" sz="3000" b="1" dirty="0"/>
              <a:t>NIAA Ejection Procedures for Players &amp; Coaches &amp; Spectators</a:t>
            </a:r>
          </a:p>
          <a:p>
            <a:pPr algn="ctr">
              <a:buFont typeface="Wingdings" panose="05000000000000000000" pitchFamily="2" charset="2"/>
              <a:buNone/>
            </a:pPr>
            <a:r>
              <a:rPr lang="en-US" altLang="en-US" sz="2000" b="1" dirty="0"/>
              <a:t>(PER SPORTSMANSHIP COMMITTEE RECOMMENDATIONS)</a:t>
            </a:r>
          </a:p>
          <a:p>
            <a:pPr algn="ctr">
              <a:buFont typeface="Wingdings" panose="05000000000000000000" pitchFamily="2" charset="2"/>
              <a:buNone/>
            </a:pPr>
            <a:r>
              <a:rPr lang="en-US" altLang="en-US" sz="2000" b="1" dirty="0">
                <a:solidFill>
                  <a:srgbClr val="FF0000"/>
                </a:solidFill>
              </a:rPr>
              <a:t>(Effective August 2024)</a:t>
            </a:r>
          </a:p>
        </p:txBody>
      </p:sp>
    </p:spTree>
    <p:extLst>
      <p:ext uri="{BB962C8B-B14F-4D97-AF65-F5344CB8AC3E}">
        <p14:creationId xmlns:p14="http://schemas.microsoft.com/office/powerpoint/2010/main" val="38767144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F9D48-5D66-6A97-E3E6-DD6F2C0DDCBA}"/>
              </a:ext>
            </a:extLst>
          </p:cNvPr>
          <p:cNvSpPr>
            <a:spLocks noGrp="1"/>
          </p:cNvSpPr>
          <p:nvPr>
            <p:ph type="title"/>
          </p:nvPr>
        </p:nvSpPr>
        <p:spPr/>
        <p:txBody>
          <a:bodyPr/>
          <a:lstStyle/>
          <a:p>
            <a:r>
              <a:rPr lang="en-US" dirty="0"/>
              <a:t>Sportsmanship &amp; </a:t>
            </a:r>
            <a:br>
              <a:rPr lang="en-US" dirty="0"/>
            </a:br>
            <a:r>
              <a:rPr lang="en-US" dirty="0"/>
              <a:t>Officials Appreciation Week</a:t>
            </a:r>
          </a:p>
        </p:txBody>
      </p:sp>
      <p:sp>
        <p:nvSpPr>
          <p:cNvPr id="3" name="Content Placeholder 2">
            <a:extLst>
              <a:ext uri="{FF2B5EF4-FFF2-40B4-BE49-F238E27FC236}">
                <a16:creationId xmlns:a16="http://schemas.microsoft.com/office/drawing/2014/main" id="{C322C57D-6C33-3817-7165-68A59EE4C4DE}"/>
              </a:ext>
            </a:extLst>
          </p:cNvPr>
          <p:cNvSpPr>
            <a:spLocks noGrp="1"/>
          </p:cNvSpPr>
          <p:nvPr>
            <p:ph idx="1"/>
          </p:nvPr>
        </p:nvSpPr>
        <p:spPr>
          <a:xfrm>
            <a:off x="1158557" y="1836738"/>
            <a:ext cx="10677843" cy="4495799"/>
          </a:xfrm>
        </p:spPr>
        <p:txBody>
          <a:bodyPr/>
          <a:lstStyle/>
          <a:p>
            <a:r>
              <a:rPr lang="en-US" dirty="0"/>
              <a:t>Spectators: Students, Parents, and Fans</a:t>
            </a:r>
          </a:p>
          <a:p>
            <a:pPr lvl="1"/>
            <a:r>
              <a:rPr lang="en-US" dirty="0"/>
              <a:t>Bench Bad Behavior</a:t>
            </a:r>
          </a:p>
          <a:p>
            <a:pPr lvl="1"/>
            <a:r>
              <a:rPr lang="en-US" dirty="0"/>
              <a:t>Home management responsible for handling issue (s)</a:t>
            </a:r>
          </a:p>
          <a:p>
            <a:pPr lvl="2"/>
            <a:r>
              <a:rPr lang="en-US" dirty="0"/>
              <a:t>Must have a “admin” on site or the coach handles</a:t>
            </a:r>
          </a:p>
          <a:p>
            <a:pPr lvl="2"/>
            <a:r>
              <a:rPr lang="en-US" dirty="0"/>
              <a:t>Not the officials responsibility</a:t>
            </a:r>
          </a:p>
          <a:p>
            <a:pPr lvl="1"/>
            <a:r>
              <a:rPr lang="en-US" dirty="0"/>
              <a:t>Student section “Positive” chants – stay in bleachers</a:t>
            </a:r>
          </a:p>
          <a:p>
            <a:r>
              <a:rPr lang="en-US" dirty="0"/>
              <a:t>NFHS/NIAA  Officials Appreciation Weeks – All Sports – All levels</a:t>
            </a:r>
          </a:p>
          <a:p>
            <a:pPr lvl="1"/>
            <a:r>
              <a:rPr lang="en-US" b="0" i="1" dirty="0">
                <a:solidFill>
                  <a:srgbClr val="0066FF"/>
                </a:solidFill>
                <a:effectLst/>
                <a:latin typeface="Calibri" panose="020F0502020204030204" pitchFamily="34" charset="0"/>
              </a:rPr>
              <a:t>Fall Sports - October 9th - October 14th, 2023 </a:t>
            </a:r>
            <a:r>
              <a:rPr lang="en-US" b="0" i="1" dirty="0">
                <a:solidFill>
                  <a:srgbClr val="000000"/>
                </a:solidFill>
                <a:effectLst/>
                <a:latin typeface="Calibri" panose="020F0502020204030204" pitchFamily="34" charset="0"/>
              </a:rPr>
              <a:t>- </a:t>
            </a:r>
            <a:r>
              <a:rPr lang="en-US" dirty="0"/>
              <a:t>pick a home date</a:t>
            </a:r>
          </a:p>
          <a:p>
            <a:pPr lvl="1"/>
            <a:r>
              <a:rPr lang="en-US" dirty="0"/>
              <a:t>Athletic Director will receive information in late Aug/early Sept</a:t>
            </a:r>
          </a:p>
          <a:p>
            <a:pPr lvl="1"/>
            <a:r>
              <a:rPr lang="en-US" dirty="0"/>
              <a:t>Elicit leadership students/student council/booster club/other</a:t>
            </a:r>
          </a:p>
          <a:p>
            <a:pPr lvl="1"/>
            <a:r>
              <a:rPr lang="en-US" dirty="0">
                <a:solidFill>
                  <a:srgbClr val="000000"/>
                </a:solidFill>
                <a:effectLst/>
                <a:latin typeface="inherit"/>
                <a:ea typeface="Times New Roman" panose="02020603050405020304" pitchFamily="18" charset="0"/>
                <a:cs typeface="Times New Roman" panose="02020603050405020304" pitchFamily="18" charset="0"/>
              </a:rPr>
              <a:t>Find ways for your coaches, participants, and fans to give special recognition and appreciation to the officials </a:t>
            </a:r>
            <a:endParaRPr lang="en-US" dirty="0"/>
          </a:p>
        </p:txBody>
      </p:sp>
      <p:sp>
        <p:nvSpPr>
          <p:cNvPr id="4" name="Footer Placeholder 3">
            <a:extLst>
              <a:ext uri="{FF2B5EF4-FFF2-40B4-BE49-F238E27FC236}">
                <a16:creationId xmlns:a16="http://schemas.microsoft.com/office/drawing/2014/main" id="{97695F29-4622-AFEE-C27F-BA0BAB53D47B}"/>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809812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 calcmode="lin" valueType="num">
                                      <p:cBhvr additive="base">
                                        <p:cTn id="2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 calcmode="lin" valueType="num">
                                      <p:cBhvr additive="base">
                                        <p:cTn id="3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anim calcmode="lin" valueType="num">
                                      <p:cBhvr additive="base">
                                        <p:cTn id="4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3">
                                            <p:txEl>
                                              <p:pRg st="9" end="9"/>
                                            </p:txEl>
                                          </p:spTgt>
                                        </p:tgtEl>
                                        <p:attrNameLst>
                                          <p:attrName>style.visibility</p:attrName>
                                        </p:attrNameLst>
                                      </p:cBhvr>
                                      <p:to>
                                        <p:strVal val="visible"/>
                                      </p:to>
                                    </p:set>
                                    <p:anim calcmode="lin" valueType="num">
                                      <p:cBhvr additive="base">
                                        <p:cTn id="4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3">
                                            <p:txEl>
                                              <p:pRg st="10" end="10"/>
                                            </p:txEl>
                                          </p:spTgt>
                                        </p:tgtEl>
                                        <p:attrNameLst>
                                          <p:attrName>style.visibility</p:attrName>
                                        </p:attrNameLst>
                                      </p:cBhvr>
                                      <p:to>
                                        <p:strVal val="visible"/>
                                      </p:to>
                                    </p:set>
                                    <p:anim calcmode="lin" valueType="num">
                                      <p:cBhvr additive="base">
                                        <p:cTn id="49"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2F0D7318-EB64-514F-2936-107A3C15DF9D}"/>
              </a:ext>
            </a:extLst>
          </p:cNvPr>
          <p:cNvSpPr>
            <a:spLocks noGrp="1"/>
          </p:cNvSpPr>
          <p:nvPr>
            <p:ph type="title"/>
          </p:nvPr>
        </p:nvSpPr>
        <p:spPr/>
        <p:txBody>
          <a:bodyPr/>
          <a:lstStyle/>
          <a:p>
            <a:pPr eaLnBrk="1" hangingPunct="1">
              <a:defRPr/>
            </a:pPr>
            <a:br>
              <a:rPr lang="en-US" altLang="en-US" sz="3200" dirty="0"/>
            </a:br>
            <a:r>
              <a:rPr lang="en-US" altLang="en-US" sz="3200" dirty="0"/>
              <a:t>Guidelines for Schools and state associations for consideration of accommodations</a:t>
            </a:r>
            <a:br>
              <a:rPr lang="en-US" altLang="en-US" dirty="0"/>
            </a:br>
            <a:endParaRPr lang="en-US" altLang="en-US" dirty="0"/>
          </a:p>
        </p:txBody>
      </p:sp>
      <p:pic>
        <p:nvPicPr>
          <p:cNvPr id="35843" name="Picture 2" descr="C:\Users\jhadd\Desktop\Inclusion Guidelines Chart.jpg">
            <a:extLst>
              <a:ext uri="{FF2B5EF4-FFF2-40B4-BE49-F238E27FC236}">
                <a16:creationId xmlns:a16="http://schemas.microsoft.com/office/drawing/2014/main" id="{CBF7B8E4-D21B-B8D4-7236-6B590EC513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3551" y="1884679"/>
            <a:ext cx="4651375" cy="454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TextBox 1">
            <a:extLst>
              <a:ext uri="{FF2B5EF4-FFF2-40B4-BE49-F238E27FC236}">
                <a16:creationId xmlns:a16="http://schemas.microsoft.com/office/drawing/2014/main" id="{2B298F3D-2EAD-4914-31E0-B345C7C49F0D}"/>
              </a:ext>
            </a:extLst>
          </p:cNvPr>
          <p:cNvSpPr txBox="1">
            <a:spLocks noChangeArrowheads="1"/>
          </p:cNvSpPr>
          <p:nvPr/>
        </p:nvSpPr>
        <p:spPr bwMode="auto">
          <a:xfrm>
            <a:off x="8540750" y="1990725"/>
            <a:ext cx="3217496" cy="1446550"/>
          </a:xfrm>
          <a:prstGeom prst="rect">
            <a:avLst/>
          </a:prstGeom>
          <a:noFill/>
          <a:ln w="19050">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2200" dirty="0">
                <a:latin typeface="Arial" panose="020B0604020202020204" pitchFamily="34" charset="0"/>
              </a:rPr>
              <a:t>Examples: Migraine earring not a post/stud, Insulin pump, head covering, etc.</a:t>
            </a:r>
          </a:p>
        </p:txBody>
      </p:sp>
      <p:sp>
        <p:nvSpPr>
          <p:cNvPr id="5" name="Arrow: Right 4">
            <a:extLst>
              <a:ext uri="{FF2B5EF4-FFF2-40B4-BE49-F238E27FC236}">
                <a16:creationId xmlns:a16="http://schemas.microsoft.com/office/drawing/2014/main" id="{B1BB6926-16CA-4BA7-ACB4-24E4D5B3C731}"/>
              </a:ext>
            </a:extLst>
          </p:cNvPr>
          <p:cNvSpPr/>
          <p:nvPr/>
        </p:nvSpPr>
        <p:spPr>
          <a:xfrm rot="1655311">
            <a:off x="1781176" y="4466621"/>
            <a:ext cx="1438275"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5846" name="TextBox 6">
            <a:extLst>
              <a:ext uri="{FF2B5EF4-FFF2-40B4-BE49-F238E27FC236}">
                <a16:creationId xmlns:a16="http://schemas.microsoft.com/office/drawing/2014/main" id="{99A39250-43CE-FDBF-1F19-285B1736BCA4}"/>
              </a:ext>
            </a:extLst>
          </p:cNvPr>
          <p:cNvSpPr txBox="1">
            <a:spLocks noChangeArrowheads="1"/>
          </p:cNvSpPr>
          <p:nvPr/>
        </p:nvSpPr>
        <p:spPr bwMode="auto">
          <a:xfrm>
            <a:off x="8540750" y="3746500"/>
            <a:ext cx="3327400" cy="2586038"/>
          </a:xfrm>
          <a:prstGeom prst="rect">
            <a:avLst/>
          </a:prstGeom>
          <a:noFill/>
          <a:ln w="190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285750" indent="-28575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buFont typeface="Arial" panose="020B0604020202020204" pitchFamily="34" charset="0"/>
              <a:buChar char="•"/>
            </a:pPr>
            <a:r>
              <a:rPr lang="en-US" altLang="en-US">
                <a:solidFill>
                  <a:srgbClr val="D20000"/>
                </a:solidFill>
              </a:rPr>
              <a:t>Any special accommodation for an individual player</a:t>
            </a:r>
          </a:p>
          <a:p>
            <a:pPr eaLnBrk="1" hangingPunct="1">
              <a:buFont typeface="Arial" panose="020B0604020202020204" pitchFamily="34" charset="0"/>
              <a:buChar char="•"/>
            </a:pPr>
            <a:r>
              <a:rPr lang="en-US" altLang="en-US">
                <a:solidFill>
                  <a:srgbClr val="D20000"/>
                </a:solidFill>
              </a:rPr>
              <a:t>Any other special circumstances not covered by the rules</a:t>
            </a:r>
          </a:p>
          <a:p>
            <a:pPr eaLnBrk="1" hangingPunct="1">
              <a:buFont typeface="Arial" panose="020B0604020202020204" pitchFamily="34" charset="0"/>
              <a:buChar char="•"/>
            </a:pPr>
            <a:r>
              <a:rPr lang="en-US" altLang="en-US" b="1">
                <a:solidFill>
                  <a:srgbClr val="D20000"/>
                </a:solidFill>
              </a:rPr>
              <a:t>Secure authorization prior to season competition</a:t>
            </a:r>
          </a:p>
          <a:p>
            <a:pPr eaLnBrk="1" hangingPunct="1">
              <a:buFont typeface="Arial" panose="020B0604020202020204" pitchFamily="34" charset="0"/>
              <a:buChar char="•"/>
            </a:pPr>
            <a:r>
              <a:rPr lang="en-US" altLang="en-US">
                <a:solidFill>
                  <a:srgbClr val="D20000"/>
                </a:solidFill>
              </a:rPr>
              <a:t>Provide appropriate support material</a:t>
            </a:r>
          </a:p>
        </p:txBody>
      </p:sp>
      <p:pic>
        <p:nvPicPr>
          <p:cNvPr id="9" name="Picture 4">
            <a:extLst>
              <a:ext uri="{FF2B5EF4-FFF2-40B4-BE49-F238E27FC236}">
                <a16:creationId xmlns:a16="http://schemas.microsoft.com/office/drawing/2014/main" id="{014499DA-7974-A8B4-46DB-E2FDAC6407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7416" y="2158354"/>
            <a:ext cx="2015172" cy="957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rrow: Right 9">
            <a:extLst>
              <a:ext uri="{FF2B5EF4-FFF2-40B4-BE49-F238E27FC236}">
                <a16:creationId xmlns:a16="http://schemas.microsoft.com/office/drawing/2014/main" id="{74AEE848-83F4-5523-98BB-9613F068E30A}"/>
              </a:ext>
            </a:extLst>
          </p:cNvPr>
          <p:cNvSpPr/>
          <p:nvPr/>
        </p:nvSpPr>
        <p:spPr>
          <a:xfrm rot="1655311">
            <a:off x="1781175" y="5295900"/>
            <a:ext cx="1438275"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42865C-9164-F360-5628-8EF85088691C}"/>
              </a:ext>
            </a:extLst>
          </p:cNvPr>
          <p:cNvSpPr>
            <a:spLocks noGrp="1"/>
          </p:cNvSpPr>
          <p:nvPr>
            <p:ph type="title"/>
          </p:nvPr>
        </p:nvSpPr>
        <p:spPr/>
        <p:txBody>
          <a:bodyPr/>
          <a:lstStyle/>
          <a:p>
            <a:pPr>
              <a:defRPr/>
            </a:pPr>
            <a:r>
              <a:rPr lang="en-US" dirty="0" err="1"/>
              <a:t>Niaa</a:t>
            </a:r>
            <a:r>
              <a:rPr lang="en-US" dirty="0"/>
              <a:t> Reminders – member schools </a:t>
            </a:r>
            <a:endParaRPr lang="en-US" dirty="0">
              <a:solidFill>
                <a:srgbClr val="FF0000"/>
              </a:solidFill>
            </a:endParaRPr>
          </a:p>
        </p:txBody>
      </p:sp>
      <p:sp>
        <p:nvSpPr>
          <p:cNvPr id="97283" name="Content Placeholder 2">
            <a:extLst>
              <a:ext uri="{FF2B5EF4-FFF2-40B4-BE49-F238E27FC236}">
                <a16:creationId xmlns:a16="http://schemas.microsoft.com/office/drawing/2014/main" id="{13F1C33E-018D-C8D7-4BD5-51992454CDFD}"/>
              </a:ext>
            </a:extLst>
          </p:cNvPr>
          <p:cNvSpPr>
            <a:spLocks noGrp="1" noChangeArrowheads="1"/>
          </p:cNvSpPr>
          <p:nvPr>
            <p:ph idx="1"/>
          </p:nvPr>
        </p:nvSpPr>
        <p:spPr>
          <a:xfrm>
            <a:off x="1346200" y="1979613"/>
            <a:ext cx="10185400" cy="4443412"/>
          </a:xfrm>
        </p:spPr>
        <p:txBody>
          <a:bodyPr/>
          <a:lstStyle/>
          <a:p>
            <a:pPr>
              <a:lnSpc>
                <a:spcPct val="90000"/>
              </a:lnSpc>
              <a:defRPr/>
            </a:pPr>
            <a:r>
              <a:rPr lang="en-US" sz="2000" b="1" dirty="0">
                <a:latin typeface="Arial" panose="020B0604020202020204" pitchFamily="34" charset="0"/>
                <a:ea typeface="Segoe UI Symbol" pitchFamily="34" charset="0"/>
                <a:cs typeface="Arial" panose="020B0604020202020204" pitchFamily="34" charset="0"/>
              </a:rPr>
              <a:t>Deletions</a:t>
            </a:r>
          </a:p>
          <a:p>
            <a:pPr lvl="1" indent="-342900">
              <a:lnSpc>
                <a:spcPct val="90000"/>
              </a:lnSpc>
              <a:defRPr/>
            </a:pPr>
            <a:r>
              <a:rPr lang="en-US" sz="2000" b="1" dirty="0">
                <a:latin typeface="Arial" panose="020B0604020202020204" pitchFamily="34" charset="0"/>
                <a:ea typeface="Segoe UI Symbol" pitchFamily="34" charset="0"/>
                <a:cs typeface="Arial" panose="020B0604020202020204" pitchFamily="34" charset="0"/>
              </a:rPr>
              <a:t>Member schools may delete a maximum of 2 officials</a:t>
            </a:r>
          </a:p>
          <a:p>
            <a:pPr lvl="1" indent="-342900">
              <a:lnSpc>
                <a:spcPct val="90000"/>
              </a:lnSpc>
              <a:defRPr/>
            </a:pPr>
            <a:r>
              <a:rPr lang="en-US" sz="2000" dirty="0">
                <a:latin typeface="Arial" panose="020B0604020202020204" pitchFamily="34" charset="0"/>
                <a:ea typeface="Segoe UI Symbol" pitchFamily="34" charset="0"/>
                <a:cs typeface="Arial" panose="020B0604020202020204" pitchFamily="34" charset="0"/>
              </a:rPr>
              <a:t>Deletion applies to all levels of the specific sport &amp; season.</a:t>
            </a:r>
          </a:p>
          <a:p>
            <a:pPr lvl="1" indent="-342900">
              <a:lnSpc>
                <a:spcPct val="90000"/>
              </a:lnSpc>
              <a:defRPr/>
            </a:pPr>
            <a:r>
              <a:rPr lang="en-US" sz="2000" dirty="0">
                <a:latin typeface="Arial" panose="020B0604020202020204" pitchFamily="34" charset="0"/>
                <a:ea typeface="Segoe UI Symbol" pitchFamily="34" charset="0"/>
                <a:cs typeface="Arial" panose="020B0604020202020204" pitchFamily="34" charset="0"/>
              </a:rPr>
              <a:t>Expires at end of season</a:t>
            </a:r>
          </a:p>
          <a:p>
            <a:pPr marL="0" indent="0">
              <a:lnSpc>
                <a:spcPct val="90000"/>
              </a:lnSpc>
              <a:buFont typeface="Wingdings" panose="05000000000000000000" pitchFamily="2" charset="2"/>
              <a:buNone/>
              <a:defRPr/>
            </a:pPr>
            <a:endParaRPr lang="en-US" sz="2000" b="1" dirty="0">
              <a:latin typeface="Arial" panose="020B0604020202020204" pitchFamily="34" charset="0"/>
              <a:ea typeface="Segoe UI Symbol" pitchFamily="34" charset="0"/>
              <a:cs typeface="Arial" panose="020B0604020202020204" pitchFamily="34" charset="0"/>
            </a:endParaRPr>
          </a:p>
          <a:p>
            <a:pPr>
              <a:lnSpc>
                <a:spcPct val="90000"/>
              </a:lnSpc>
              <a:defRPr/>
            </a:pPr>
            <a:r>
              <a:rPr lang="en-US" sz="2000" b="1" dirty="0">
                <a:latin typeface="Arial" panose="020B0604020202020204" pitchFamily="34" charset="0"/>
                <a:ea typeface="Segoe UI Symbol" pitchFamily="34" charset="0"/>
                <a:cs typeface="Arial" panose="020B0604020202020204" pitchFamily="34" charset="0"/>
              </a:rPr>
              <a:t>Process</a:t>
            </a:r>
          </a:p>
          <a:p>
            <a:pPr lvl="1">
              <a:lnSpc>
                <a:spcPct val="90000"/>
              </a:lnSpc>
              <a:defRPr/>
            </a:pPr>
            <a:r>
              <a:rPr lang="en-US" sz="2000" dirty="0">
                <a:latin typeface="Arial" panose="020B0604020202020204" pitchFamily="34" charset="0"/>
                <a:ea typeface="Segoe UI Symbol" pitchFamily="34" charset="0"/>
                <a:cs typeface="Arial" panose="020B0604020202020204" pitchFamily="34" charset="0"/>
              </a:rPr>
              <a:t>Deletion MUST be </a:t>
            </a:r>
            <a:r>
              <a:rPr lang="en-US" sz="2000" u="sng" dirty="0">
                <a:latin typeface="Arial" panose="020B0604020202020204" pitchFamily="34" charset="0"/>
                <a:ea typeface="Segoe UI Symbol" pitchFamily="34" charset="0"/>
                <a:cs typeface="Arial" panose="020B0604020202020204" pitchFamily="34" charset="0"/>
              </a:rPr>
              <a:t>submitted in writing by the principal to the Executive Director of the NIAA</a:t>
            </a:r>
          </a:p>
          <a:p>
            <a:pPr lvl="1">
              <a:lnSpc>
                <a:spcPct val="90000"/>
              </a:lnSpc>
              <a:defRPr/>
            </a:pPr>
            <a:r>
              <a:rPr lang="en-US" sz="2000" dirty="0">
                <a:latin typeface="Arial" panose="020B0604020202020204" pitchFamily="34" charset="0"/>
                <a:ea typeface="Segoe UI Symbol" pitchFamily="34" charset="0"/>
                <a:cs typeface="Arial" panose="020B0604020202020204" pitchFamily="34" charset="0"/>
              </a:rPr>
              <a:t>A specific explanation must accompany the request.</a:t>
            </a:r>
          </a:p>
          <a:p>
            <a:pPr lvl="1">
              <a:lnSpc>
                <a:spcPct val="90000"/>
              </a:lnSpc>
              <a:defRPr/>
            </a:pPr>
            <a:r>
              <a:rPr lang="en-US" sz="2000" dirty="0">
                <a:latin typeface="Arial" panose="020B0604020202020204" pitchFamily="34" charset="0"/>
                <a:ea typeface="Segoe UI Symbol" pitchFamily="34" charset="0"/>
                <a:cs typeface="Arial" panose="020B0604020202020204" pitchFamily="34" charset="0"/>
              </a:rPr>
              <a:t>All deletions must be </a:t>
            </a:r>
            <a:r>
              <a:rPr lang="en-US" sz="2000" u="sng" dirty="0">
                <a:latin typeface="Arial" panose="020B0604020202020204" pitchFamily="34" charset="0"/>
                <a:ea typeface="Segoe UI Symbol" pitchFamily="34" charset="0"/>
                <a:cs typeface="Arial" panose="020B0604020202020204" pitchFamily="34" charset="0"/>
              </a:rPr>
              <a:t>submitted 7 days prior to the first scheduled contest</a:t>
            </a:r>
            <a:r>
              <a:rPr lang="en-US" sz="2000" dirty="0">
                <a:latin typeface="Arial" panose="020B0604020202020204" pitchFamily="34" charset="0"/>
                <a:ea typeface="Segoe UI Symbol" pitchFamily="34" charset="0"/>
                <a:cs typeface="Arial" panose="020B0604020202020204" pitchFamily="34" charset="0"/>
              </a:rPr>
              <a:t> (tournament or league/non-league match)</a:t>
            </a:r>
          </a:p>
          <a:p>
            <a:pPr lvl="1">
              <a:lnSpc>
                <a:spcPct val="90000"/>
              </a:lnSpc>
              <a:defRPr/>
            </a:pPr>
            <a:r>
              <a:rPr lang="en-US" sz="2000" dirty="0">
                <a:latin typeface="Arial" panose="020B0604020202020204" pitchFamily="34" charset="0"/>
                <a:ea typeface="Segoe UI Symbol" pitchFamily="34" charset="0"/>
                <a:cs typeface="Arial" panose="020B0604020202020204" pitchFamily="34" charset="0"/>
              </a:rPr>
              <a:t>Doesn’t apply to post-season competition.</a:t>
            </a:r>
          </a:p>
          <a:p>
            <a:pPr lvl="1">
              <a:lnSpc>
                <a:spcPct val="90000"/>
              </a:lnSpc>
              <a:defRPr/>
            </a:pPr>
            <a:endParaRPr lang="en-US" sz="2000" dirty="0">
              <a:latin typeface="Arial" panose="020B0604020202020204" pitchFamily="34" charset="0"/>
              <a:ea typeface="Segoe UI Symbol" pitchFamily="34" charset="0"/>
              <a:cs typeface="Arial" panose="020B0604020202020204" pitchFamily="34" charset="0"/>
            </a:endParaRPr>
          </a:p>
          <a:p>
            <a:pPr marL="744537" lvl="1" indent="-342900">
              <a:lnSpc>
                <a:spcPct val="90000"/>
              </a:lnSpc>
              <a:defRPr/>
            </a:pPr>
            <a:r>
              <a:rPr lang="en-US" sz="2000" u="sng" dirty="0">
                <a:latin typeface="Arial" panose="020B0604020202020204" pitchFamily="34" charset="0"/>
                <a:ea typeface="Segoe UI Symbol" pitchFamily="34" charset="0"/>
                <a:cs typeface="Arial" panose="020B0604020202020204" pitchFamily="34" charset="0"/>
              </a:rPr>
              <a:t>BE PROFESSIONAL in your explanation!</a:t>
            </a:r>
          </a:p>
          <a:p>
            <a:pPr>
              <a:defRPr/>
            </a:pPr>
            <a:endParaRPr lang="en-US" altLang="en-US" dirty="0"/>
          </a:p>
        </p:txBody>
      </p:sp>
      <p:sp>
        <p:nvSpPr>
          <p:cNvPr id="4" name="Footer Placeholder 3">
            <a:extLst>
              <a:ext uri="{FF2B5EF4-FFF2-40B4-BE49-F238E27FC236}">
                <a16:creationId xmlns:a16="http://schemas.microsoft.com/office/drawing/2014/main" id="{7DF9A234-F0A1-2E94-B389-12E12A1B6B84}"/>
              </a:ext>
            </a:extLst>
          </p:cNvPr>
          <p:cNvSpPr>
            <a:spLocks noGrp="1"/>
          </p:cNvSpPr>
          <p:nvPr>
            <p:ph type="ftr" sz="quarter" idx="11"/>
          </p:nvPr>
        </p:nvSpPr>
        <p:spPr/>
        <p:txBody>
          <a:bodyPr/>
          <a:lstStyle/>
          <a:p>
            <a:pPr>
              <a:defRPr/>
            </a:pPr>
            <a:r>
              <a:rPr lang="en-US" dirty="0"/>
              <a:t>www.nfhs.org</a:t>
            </a:r>
          </a:p>
        </p:txBody>
      </p:sp>
      <p:pic>
        <p:nvPicPr>
          <p:cNvPr id="98309" name="Picture 4">
            <a:extLst>
              <a:ext uri="{FF2B5EF4-FFF2-40B4-BE49-F238E27FC236}">
                <a16:creationId xmlns:a16="http://schemas.microsoft.com/office/drawing/2014/main" id="{DFEBA297-4C2C-98CB-65AA-17CF42FA77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8138" y="-11113"/>
            <a:ext cx="2513012" cy="431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a:extLst>
              <a:ext uri="{FF2B5EF4-FFF2-40B4-BE49-F238E27FC236}">
                <a16:creationId xmlns:a16="http://schemas.microsoft.com/office/drawing/2014/main" id="{1C7F348E-F540-2B1D-F6F7-E0209491B3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2999" y="5542987"/>
            <a:ext cx="1645602" cy="781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20055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CD1312-230E-BAEC-C983-6C5B6BE560F1}"/>
              </a:ext>
            </a:extLst>
          </p:cNvPr>
          <p:cNvSpPr>
            <a:spLocks noGrp="1"/>
          </p:cNvSpPr>
          <p:nvPr>
            <p:ph type="title"/>
          </p:nvPr>
        </p:nvSpPr>
        <p:spPr/>
        <p:txBody>
          <a:bodyPr/>
          <a:lstStyle/>
          <a:p>
            <a:pPr eaLnBrk="1" hangingPunct="1">
              <a:defRPr/>
            </a:pPr>
            <a:r>
              <a:rPr lang="en-US" dirty="0"/>
              <a:t>Rule 4-1-6</a:t>
            </a:r>
            <a:r>
              <a:rPr lang="en-US" cap="none" dirty="0"/>
              <a:t>a</a:t>
            </a:r>
            <a:r>
              <a:rPr lang="en-US" dirty="0"/>
              <a:t>, </a:t>
            </a:r>
            <a:r>
              <a:rPr lang="en-US" cap="none" dirty="0"/>
              <a:t>b</a:t>
            </a:r>
            <a:r>
              <a:rPr lang="en-US" dirty="0"/>
              <a:t>  (Reminder)</a:t>
            </a:r>
          </a:p>
        </p:txBody>
      </p:sp>
      <p:sp>
        <p:nvSpPr>
          <p:cNvPr id="4" name="Footer Placeholder 3">
            <a:extLst>
              <a:ext uri="{FF2B5EF4-FFF2-40B4-BE49-F238E27FC236}">
                <a16:creationId xmlns:a16="http://schemas.microsoft.com/office/drawing/2014/main" id="{B968A6E3-75FB-0E80-3D26-EBCB6103692B}"/>
              </a:ext>
            </a:extLst>
          </p:cNvPr>
          <p:cNvSpPr>
            <a:spLocks noGrp="1"/>
          </p:cNvSpPr>
          <p:nvPr>
            <p:ph type="ftr" sz="quarter" idx="11"/>
          </p:nvPr>
        </p:nvSpPr>
        <p:spPr/>
        <p:txBody>
          <a:bodyPr/>
          <a:lstStyle/>
          <a:p>
            <a:pPr>
              <a:defRPr/>
            </a:pPr>
            <a:r>
              <a:rPr lang="en-US"/>
              <a:t>www.nfhs.org</a:t>
            </a:r>
          </a:p>
        </p:txBody>
      </p:sp>
      <p:sp>
        <p:nvSpPr>
          <p:cNvPr id="10" name="TextBox 9">
            <a:extLst>
              <a:ext uri="{FF2B5EF4-FFF2-40B4-BE49-F238E27FC236}">
                <a16:creationId xmlns:a16="http://schemas.microsoft.com/office/drawing/2014/main" id="{6A7186A9-0C13-8B41-F43C-76DB4E36C2AF}"/>
              </a:ext>
            </a:extLst>
          </p:cNvPr>
          <p:cNvSpPr txBox="1"/>
          <p:nvPr/>
        </p:nvSpPr>
        <p:spPr>
          <a:xfrm>
            <a:off x="3011488" y="5127625"/>
            <a:ext cx="8670925" cy="1323975"/>
          </a:xfrm>
          <a:prstGeom prst="rect">
            <a:avLst/>
          </a:prstGeom>
          <a:noFill/>
        </p:spPr>
        <p:txBody>
          <a:bodyPr>
            <a:spAutoFit/>
          </a:bodyPr>
          <a:lstStyle/>
          <a:p>
            <a:pPr marL="285750" indent="-285750">
              <a:buFont typeface="Wingdings" panose="05000000000000000000" pitchFamily="2" charset="2"/>
              <a:buChar char="§"/>
              <a:defRPr/>
            </a:pPr>
            <a:r>
              <a:rPr lang="en-US" sz="2000" dirty="0">
                <a:latin typeface="+mn-lt"/>
              </a:rPr>
              <a:t>Players may wear head coverings for religious reasons.</a:t>
            </a:r>
          </a:p>
          <a:p>
            <a:pPr marL="285750" indent="-285750">
              <a:buFont typeface="Wingdings" panose="05000000000000000000" pitchFamily="2" charset="2"/>
              <a:buChar char="§"/>
              <a:defRPr/>
            </a:pPr>
            <a:r>
              <a:rPr lang="en-US" sz="2000" dirty="0">
                <a:latin typeface="+mn-lt"/>
              </a:rPr>
              <a:t>The headwear must fit securely and be made of non-abrasive or soft materials.</a:t>
            </a:r>
          </a:p>
          <a:p>
            <a:pPr marL="285750" indent="-285750">
              <a:buFont typeface="Wingdings" panose="05000000000000000000" pitchFamily="2" charset="2"/>
              <a:buChar char="§"/>
              <a:defRPr/>
            </a:pPr>
            <a:r>
              <a:rPr lang="en-US" sz="2000" b="1" dirty="0">
                <a:solidFill>
                  <a:srgbClr val="0066FF"/>
                </a:solidFill>
                <a:latin typeface="+mn-lt"/>
              </a:rPr>
              <a:t>Head coverings worn for medical reasons must still receive state association approval.</a:t>
            </a:r>
          </a:p>
        </p:txBody>
      </p:sp>
      <p:pic>
        <p:nvPicPr>
          <p:cNvPr id="39941" name="Content Placeholder 12" descr="Diagram&#10;&#10;Description automatically generated">
            <a:extLst>
              <a:ext uri="{FF2B5EF4-FFF2-40B4-BE49-F238E27FC236}">
                <a16:creationId xmlns:a16="http://schemas.microsoft.com/office/drawing/2014/main" id="{56768BCB-3D00-2935-44CE-B5B86427E10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011488" y="1998663"/>
            <a:ext cx="8350250" cy="3068637"/>
          </a:xfrm>
        </p:spPr>
      </p:pic>
      <p:sp>
        <p:nvSpPr>
          <p:cNvPr id="3" name="TextBox 2">
            <a:extLst>
              <a:ext uri="{FF2B5EF4-FFF2-40B4-BE49-F238E27FC236}">
                <a16:creationId xmlns:a16="http://schemas.microsoft.com/office/drawing/2014/main" id="{C9BF98D5-602C-0FB2-0066-25E7F91A070B}"/>
              </a:ext>
            </a:extLst>
          </p:cNvPr>
          <p:cNvSpPr txBox="1"/>
          <p:nvPr/>
        </p:nvSpPr>
        <p:spPr>
          <a:xfrm>
            <a:off x="1014413" y="2379663"/>
            <a:ext cx="1879600" cy="1754326"/>
          </a:xfrm>
          <a:prstGeom prst="rect">
            <a:avLst/>
          </a:prstGeom>
          <a:solidFill>
            <a:schemeClr val="tx2">
              <a:lumMod val="20000"/>
              <a:lumOff val="80000"/>
            </a:schemeClr>
          </a:solidFill>
        </p:spPr>
        <p:txBody>
          <a:bodyPr>
            <a:spAutoFit/>
          </a:bodyPr>
          <a:lstStyle/>
          <a:p>
            <a:pPr>
              <a:defRPr/>
            </a:pPr>
            <a:r>
              <a:rPr lang="en-US" dirty="0">
                <a:latin typeface="+mn-lt"/>
              </a:rPr>
              <a:t>Legal hair devices such as bobby pins and flat clips, may be used to secure head coverings. (4-1-6)</a:t>
            </a:r>
          </a:p>
        </p:txBody>
      </p:sp>
      <p:cxnSp>
        <p:nvCxnSpPr>
          <p:cNvPr id="6" name="Straight Arrow Connector 5">
            <a:extLst>
              <a:ext uri="{FF2B5EF4-FFF2-40B4-BE49-F238E27FC236}">
                <a16:creationId xmlns:a16="http://schemas.microsoft.com/office/drawing/2014/main" id="{EEB9F6BB-23A4-7C04-BDA5-7D10BFF6417D}"/>
              </a:ext>
            </a:extLst>
          </p:cNvPr>
          <p:cNvCxnSpPr/>
          <p:nvPr/>
        </p:nvCxnSpPr>
        <p:spPr>
          <a:xfrm flipV="1">
            <a:off x="2894013" y="2603500"/>
            <a:ext cx="1236662" cy="35560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9" name="Straight Arrow Connector 8">
            <a:extLst>
              <a:ext uri="{FF2B5EF4-FFF2-40B4-BE49-F238E27FC236}">
                <a16:creationId xmlns:a16="http://schemas.microsoft.com/office/drawing/2014/main" id="{FCDC7D64-1BCA-87D2-8E08-78DE8D8DAA3A}"/>
              </a:ext>
            </a:extLst>
          </p:cNvPr>
          <p:cNvCxnSpPr>
            <a:cxnSpLocks/>
          </p:cNvCxnSpPr>
          <p:nvPr/>
        </p:nvCxnSpPr>
        <p:spPr>
          <a:xfrm>
            <a:off x="2894013" y="2959100"/>
            <a:ext cx="1430337" cy="209550"/>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pic>
        <p:nvPicPr>
          <p:cNvPr id="11" name="Picture 5">
            <a:extLst>
              <a:ext uri="{FF2B5EF4-FFF2-40B4-BE49-F238E27FC236}">
                <a16:creationId xmlns:a16="http://schemas.microsoft.com/office/drawing/2014/main" id="{30F92878-1078-49FE-B116-ECE10997F3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7938"/>
            <a:ext cx="21177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06BE5-4D22-4F87-A12B-8EA8D14925B1}"/>
              </a:ext>
            </a:extLst>
          </p:cNvPr>
          <p:cNvSpPr>
            <a:spLocks noGrp="1"/>
          </p:cNvSpPr>
          <p:nvPr>
            <p:ph type="title"/>
          </p:nvPr>
        </p:nvSpPr>
        <p:spPr/>
        <p:txBody>
          <a:bodyPr/>
          <a:lstStyle/>
          <a:p>
            <a:r>
              <a:rPr lang="en-US" dirty="0"/>
              <a:t>Equipment and accessories</a:t>
            </a:r>
            <a:br>
              <a:rPr lang="en-US" dirty="0"/>
            </a:br>
            <a:r>
              <a:rPr lang="en-US" dirty="0"/>
              <a:t>4-1-6</a:t>
            </a:r>
            <a:r>
              <a:rPr lang="en-US" cap="none" dirty="0"/>
              <a:t>a</a:t>
            </a:r>
            <a:endParaRPr lang="en-US" dirty="0"/>
          </a:p>
        </p:txBody>
      </p:sp>
      <p:sp>
        <p:nvSpPr>
          <p:cNvPr id="4" name="Footer Placeholder 3">
            <a:extLst>
              <a:ext uri="{FF2B5EF4-FFF2-40B4-BE49-F238E27FC236}">
                <a16:creationId xmlns:a16="http://schemas.microsoft.com/office/drawing/2014/main" id="{E663400E-B919-4491-A5C6-54482B78C2A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7" name="TextBox 6">
            <a:extLst>
              <a:ext uri="{FF2B5EF4-FFF2-40B4-BE49-F238E27FC236}">
                <a16:creationId xmlns:a16="http://schemas.microsoft.com/office/drawing/2014/main" id="{C4E3761C-474A-4B13-9FB5-5145D508A91B}"/>
              </a:ext>
            </a:extLst>
          </p:cNvPr>
          <p:cNvSpPr txBox="1"/>
          <p:nvPr/>
        </p:nvSpPr>
        <p:spPr>
          <a:xfrm>
            <a:off x="1617520" y="5175485"/>
            <a:ext cx="8785009" cy="1200329"/>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4B56"/>
                </a:solidFill>
                <a:effectLst/>
                <a:uLnTx/>
                <a:uFillTx/>
                <a:latin typeface="Calibri"/>
                <a:ea typeface="+mn-ea"/>
                <a:cs typeface="Arial" panose="020B0604020202020204" pitchFamily="34" charset="0"/>
              </a:rPr>
              <a:t>Hair control devices that are securely fastened and do not increase risk to the athlete, teammates and opponents are permitted.</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4B56"/>
                </a:solidFill>
                <a:effectLst/>
                <a:uLnTx/>
                <a:uFillTx/>
                <a:latin typeface="Calibri"/>
                <a:ea typeface="+mn-ea"/>
                <a:cs typeface="Arial" panose="020B0604020202020204" pitchFamily="34" charset="0"/>
              </a:rPr>
              <a:t>Hair clips that are hard, protrude from the head and/or are easily dislodged do not comply and are not legal. </a:t>
            </a:r>
          </a:p>
        </p:txBody>
      </p:sp>
      <p:pic>
        <p:nvPicPr>
          <p:cNvPr id="3" name="Picture 5">
            <a:extLst>
              <a:ext uri="{FF2B5EF4-FFF2-40B4-BE49-F238E27FC236}">
                <a16:creationId xmlns:a16="http://schemas.microsoft.com/office/drawing/2014/main" id="{B6C412BF-1077-20BA-AC98-96E7A433D9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938" y="42863"/>
            <a:ext cx="204946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3CA9448C-7D87-56F1-36C7-D9DD012B7578}"/>
              </a:ext>
            </a:extLst>
          </p:cNvPr>
          <p:cNvPicPr>
            <a:picLocks noChangeAspect="1"/>
          </p:cNvPicPr>
          <p:nvPr/>
        </p:nvPicPr>
        <p:blipFill>
          <a:blip r:embed="rId4"/>
          <a:stretch>
            <a:fillRect/>
          </a:stretch>
        </p:blipFill>
        <p:spPr>
          <a:xfrm>
            <a:off x="2017506" y="2005004"/>
            <a:ext cx="4519052" cy="2895851"/>
          </a:xfrm>
          <a:prstGeom prst="rect">
            <a:avLst/>
          </a:prstGeom>
        </p:spPr>
      </p:pic>
      <p:pic>
        <p:nvPicPr>
          <p:cNvPr id="14" name="Picture 13">
            <a:extLst>
              <a:ext uri="{FF2B5EF4-FFF2-40B4-BE49-F238E27FC236}">
                <a16:creationId xmlns:a16="http://schemas.microsoft.com/office/drawing/2014/main" id="{5D64DA6E-C220-3F5B-2536-8BC29EC5E7DB}"/>
              </a:ext>
            </a:extLst>
          </p:cNvPr>
          <p:cNvPicPr>
            <a:picLocks noChangeAspect="1"/>
          </p:cNvPicPr>
          <p:nvPr/>
        </p:nvPicPr>
        <p:blipFill>
          <a:blip r:embed="rId5"/>
          <a:stretch>
            <a:fillRect/>
          </a:stretch>
        </p:blipFill>
        <p:spPr>
          <a:xfrm>
            <a:off x="6697288" y="2180279"/>
            <a:ext cx="4618120" cy="2720576"/>
          </a:xfrm>
          <a:prstGeom prst="rect">
            <a:avLst/>
          </a:prstGeom>
        </p:spPr>
      </p:pic>
    </p:spTree>
    <p:extLst>
      <p:ext uri="{BB962C8B-B14F-4D97-AF65-F5344CB8AC3E}">
        <p14:creationId xmlns:p14="http://schemas.microsoft.com/office/powerpoint/2010/main" val="17963281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66217-EDB1-450C-9E80-D692188DA3B0}"/>
              </a:ext>
            </a:extLst>
          </p:cNvPr>
          <p:cNvSpPr>
            <a:spLocks noGrp="1"/>
          </p:cNvSpPr>
          <p:nvPr>
            <p:ph type="title"/>
          </p:nvPr>
        </p:nvSpPr>
        <p:spPr/>
        <p:txBody>
          <a:bodyPr/>
          <a:lstStyle/>
          <a:p>
            <a:r>
              <a:rPr lang="en-US" dirty="0"/>
              <a:t>Equipment and accessories</a:t>
            </a:r>
            <a:br>
              <a:rPr lang="en-US" dirty="0"/>
            </a:br>
            <a:r>
              <a:rPr lang="en-US" dirty="0"/>
              <a:t>4-1-6</a:t>
            </a:r>
            <a:r>
              <a:rPr lang="en-US" cap="none" dirty="0"/>
              <a:t>a</a:t>
            </a:r>
            <a:endParaRPr lang="en-US" dirty="0"/>
          </a:p>
        </p:txBody>
      </p:sp>
      <p:sp>
        <p:nvSpPr>
          <p:cNvPr id="4" name="Footer Placeholder 3">
            <a:extLst>
              <a:ext uri="{FF2B5EF4-FFF2-40B4-BE49-F238E27FC236}">
                <a16:creationId xmlns:a16="http://schemas.microsoft.com/office/drawing/2014/main" id="{37A4C365-9DF8-4A38-8300-868049739A9D}"/>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9" name="TextBox 8">
            <a:extLst>
              <a:ext uri="{FF2B5EF4-FFF2-40B4-BE49-F238E27FC236}">
                <a16:creationId xmlns:a16="http://schemas.microsoft.com/office/drawing/2014/main" id="{FDACCECF-EBAC-498F-AA5D-5A2191DBB80B}"/>
              </a:ext>
            </a:extLst>
          </p:cNvPr>
          <p:cNvSpPr txBox="1"/>
          <p:nvPr/>
        </p:nvSpPr>
        <p:spPr>
          <a:xfrm>
            <a:off x="8941021" y="2269247"/>
            <a:ext cx="3003330" cy="3139321"/>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4B56"/>
                </a:solidFill>
                <a:effectLst/>
                <a:uLnTx/>
                <a:uFillTx/>
                <a:latin typeface="Arial" panose="020B0604020202020204" pitchFamily="34" charset="0"/>
                <a:ea typeface="+mn-ea"/>
                <a:cs typeface="Arial" panose="020B0604020202020204" pitchFamily="34" charset="0"/>
              </a:rPr>
              <a:t>Hair adornments that are </a:t>
            </a:r>
            <a:r>
              <a:rPr kumimoji="0" lang="en-US" sz="18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not</a:t>
            </a:r>
            <a:r>
              <a:rPr kumimoji="0" lang="en-US" sz="1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en-US" sz="1800" b="0" i="0" u="none" strike="noStrike" kern="1200" cap="none" spc="0" normalizeH="0" baseline="0" noProof="0" dirty="0">
                <a:ln>
                  <a:noFill/>
                </a:ln>
                <a:solidFill>
                  <a:srgbClr val="414B56"/>
                </a:solidFill>
                <a:effectLst/>
                <a:uLnTx/>
                <a:uFillTx/>
                <a:latin typeface="Arial" panose="020B0604020202020204" pitchFamily="34" charset="0"/>
                <a:ea typeface="+mn-ea"/>
                <a:cs typeface="Arial" panose="020B0604020202020204" pitchFamily="34" charset="0"/>
              </a:rPr>
              <a:t>securely fastened or </a:t>
            </a:r>
            <a:r>
              <a:rPr kumimoji="0" lang="en-US" sz="1800" b="1" i="0" u="sng"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do</a:t>
            </a:r>
            <a:r>
              <a:rPr kumimoji="0" lang="en-US" sz="1800" b="0" i="0" u="none" strike="noStrike" kern="1200" cap="none" spc="0" normalizeH="0" baseline="0" noProof="0" dirty="0">
                <a:ln>
                  <a:noFill/>
                </a:ln>
                <a:solidFill>
                  <a:srgbClr val="414B56"/>
                </a:solidFill>
                <a:effectLst/>
                <a:uLnTx/>
                <a:uFillTx/>
                <a:latin typeface="Arial" panose="020B0604020202020204" pitchFamily="34" charset="0"/>
                <a:ea typeface="+mn-ea"/>
                <a:cs typeface="Arial" panose="020B0604020202020204" pitchFamily="34" charset="0"/>
              </a:rPr>
              <a:t> increase the risk to the player, teammates or opponents should be addressed by the official with the coach.</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414B56"/>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414B56"/>
                </a:solidFill>
                <a:effectLst/>
                <a:uLnTx/>
                <a:uFillTx/>
                <a:latin typeface="Arial" panose="020B0604020202020204" pitchFamily="34" charset="0"/>
                <a:ea typeface="+mn-ea"/>
                <a:cs typeface="Arial" panose="020B0604020202020204" pitchFamily="34" charset="0"/>
              </a:rPr>
              <a:t>The player shall have the opportunity to make legal or remove. </a:t>
            </a:r>
          </a:p>
        </p:txBody>
      </p:sp>
      <p:pic>
        <p:nvPicPr>
          <p:cNvPr id="10" name="Picture 9" descr="A picture containing text&#10;&#10;Description automatically generated">
            <a:extLst>
              <a:ext uri="{FF2B5EF4-FFF2-40B4-BE49-F238E27FC236}">
                <a16:creationId xmlns:a16="http://schemas.microsoft.com/office/drawing/2014/main" id="{04417A47-522E-4B26-A54B-38EFD53E96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6347" y="2142160"/>
            <a:ext cx="7278624" cy="4078224"/>
          </a:xfrm>
          <a:prstGeom prst="rect">
            <a:avLst/>
          </a:prstGeom>
        </p:spPr>
      </p:pic>
      <p:sp>
        <p:nvSpPr>
          <p:cNvPr id="3" name="TextBox 2">
            <a:extLst>
              <a:ext uri="{FF2B5EF4-FFF2-40B4-BE49-F238E27FC236}">
                <a16:creationId xmlns:a16="http://schemas.microsoft.com/office/drawing/2014/main" id="{5A45B258-BC78-45BB-9D07-05C02CA2B3B1}"/>
              </a:ext>
            </a:extLst>
          </p:cNvPr>
          <p:cNvSpPr txBox="1"/>
          <p:nvPr/>
        </p:nvSpPr>
        <p:spPr>
          <a:xfrm>
            <a:off x="3250980" y="2419927"/>
            <a:ext cx="1661034"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Non-compliant</a:t>
            </a:r>
          </a:p>
        </p:txBody>
      </p:sp>
      <p:cxnSp>
        <p:nvCxnSpPr>
          <p:cNvPr id="6" name="Straight Arrow Connector 5">
            <a:extLst>
              <a:ext uri="{FF2B5EF4-FFF2-40B4-BE49-F238E27FC236}">
                <a16:creationId xmlns:a16="http://schemas.microsoft.com/office/drawing/2014/main" id="{7B9821A2-95B4-40C0-B0B7-F43D8685F60B}"/>
              </a:ext>
            </a:extLst>
          </p:cNvPr>
          <p:cNvCxnSpPr>
            <a:cxnSpLocks/>
          </p:cNvCxnSpPr>
          <p:nvPr/>
        </p:nvCxnSpPr>
        <p:spPr>
          <a:xfrm flipV="1">
            <a:off x="3602182" y="2937165"/>
            <a:ext cx="3011054" cy="1043708"/>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5" name="TextBox 14">
            <a:extLst>
              <a:ext uri="{FF2B5EF4-FFF2-40B4-BE49-F238E27FC236}">
                <a16:creationId xmlns:a16="http://schemas.microsoft.com/office/drawing/2014/main" id="{A2CBC1D4-9C44-4A58-9DA6-E3830E193612}"/>
              </a:ext>
            </a:extLst>
          </p:cNvPr>
          <p:cNvSpPr txBox="1"/>
          <p:nvPr/>
        </p:nvSpPr>
        <p:spPr>
          <a:xfrm>
            <a:off x="5481246" y="2419927"/>
            <a:ext cx="1372246"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Compliant</a:t>
            </a:r>
          </a:p>
        </p:txBody>
      </p:sp>
      <p:pic>
        <p:nvPicPr>
          <p:cNvPr id="5" name="Picture 5">
            <a:extLst>
              <a:ext uri="{FF2B5EF4-FFF2-40B4-BE49-F238E27FC236}">
                <a16:creationId xmlns:a16="http://schemas.microsoft.com/office/drawing/2014/main" id="{E3153A5A-5D6D-60F4-07A5-5210EB5B0D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938" y="42863"/>
            <a:ext cx="204946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686964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FB157-24D6-40BC-908E-92E080655BB3}"/>
              </a:ext>
            </a:extLst>
          </p:cNvPr>
          <p:cNvSpPr>
            <a:spLocks noGrp="1"/>
          </p:cNvSpPr>
          <p:nvPr>
            <p:ph type="title"/>
          </p:nvPr>
        </p:nvSpPr>
        <p:spPr/>
        <p:txBody>
          <a:bodyPr/>
          <a:lstStyle/>
          <a:p>
            <a:r>
              <a:rPr lang="en-US" dirty="0"/>
              <a:t>Equipment and accessories</a:t>
            </a:r>
            <a:br>
              <a:rPr lang="en-US" dirty="0"/>
            </a:br>
            <a:r>
              <a:rPr lang="en-US" dirty="0"/>
              <a:t>4-1-6</a:t>
            </a:r>
            <a:r>
              <a:rPr lang="en-US" cap="none" dirty="0"/>
              <a:t>a</a:t>
            </a:r>
            <a:endParaRPr lang="en-US" dirty="0"/>
          </a:p>
        </p:txBody>
      </p:sp>
      <p:sp>
        <p:nvSpPr>
          <p:cNvPr id="4" name="Footer Placeholder 3">
            <a:extLst>
              <a:ext uri="{FF2B5EF4-FFF2-40B4-BE49-F238E27FC236}">
                <a16:creationId xmlns:a16="http://schemas.microsoft.com/office/drawing/2014/main" id="{1094BFE0-8665-4AF3-98F6-9633786CBC8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14B56"/>
                </a:solidFill>
                <a:effectLst/>
                <a:uLnTx/>
                <a:uFillTx/>
                <a:latin typeface="Calibri"/>
                <a:ea typeface="+mn-ea"/>
                <a:cs typeface="+mn-cs"/>
              </a:rPr>
              <a:t>www.nfhs.org</a:t>
            </a:r>
          </a:p>
        </p:txBody>
      </p:sp>
      <p:sp>
        <p:nvSpPr>
          <p:cNvPr id="6" name="TextBox 5">
            <a:extLst>
              <a:ext uri="{FF2B5EF4-FFF2-40B4-BE49-F238E27FC236}">
                <a16:creationId xmlns:a16="http://schemas.microsoft.com/office/drawing/2014/main" id="{032391F4-56CA-4FF1-86B9-401A0FC255F3}"/>
              </a:ext>
            </a:extLst>
          </p:cNvPr>
          <p:cNvSpPr txBox="1"/>
          <p:nvPr/>
        </p:nvSpPr>
        <p:spPr>
          <a:xfrm>
            <a:off x="1940985" y="5378430"/>
            <a:ext cx="9222315" cy="954107"/>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414B56"/>
                </a:solidFill>
                <a:effectLst/>
                <a:uLnTx/>
                <a:uFillTx/>
                <a:latin typeface="Calibri"/>
                <a:ea typeface="+mn-ea"/>
                <a:cs typeface="Arial" panose="020B0604020202020204" pitchFamily="34" charset="0"/>
              </a:rPr>
              <a:t>Hair charms are considered jewelry and per rule 4-1-7 would </a:t>
            </a:r>
            <a:r>
              <a:rPr kumimoji="0" lang="en-US" sz="2800" b="1" i="0" u="sng" strike="noStrike" kern="1200" cap="none" spc="0" normalizeH="0" baseline="0" noProof="0" dirty="0">
                <a:ln>
                  <a:noFill/>
                </a:ln>
                <a:solidFill>
                  <a:srgbClr val="C00000"/>
                </a:solidFill>
                <a:effectLst/>
                <a:uLnTx/>
                <a:uFillTx/>
                <a:latin typeface="Calibri"/>
                <a:ea typeface="+mn-ea"/>
                <a:cs typeface="Arial" panose="020B0604020202020204" pitchFamily="34" charset="0"/>
              </a:rPr>
              <a:t>not</a:t>
            </a:r>
            <a:r>
              <a:rPr kumimoji="0" lang="en-US" sz="2800" b="0" i="0" u="none" strike="noStrike" kern="1200" cap="none" spc="0" normalizeH="0" baseline="0" noProof="0" dirty="0">
                <a:ln>
                  <a:noFill/>
                </a:ln>
                <a:solidFill>
                  <a:srgbClr val="414B56"/>
                </a:solidFill>
                <a:effectLst/>
                <a:uLnTx/>
                <a:uFillTx/>
                <a:latin typeface="Calibri"/>
                <a:ea typeface="+mn-ea"/>
                <a:cs typeface="Arial" panose="020B0604020202020204" pitchFamily="34" charset="0"/>
              </a:rPr>
              <a:t> be permitted. </a:t>
            </a:r>
          </a:p>
        </p:txBody>
      </p:sp>
      <p:pic>
        <p:nvPicPr>
          <p:cNvPr id="7" name="Picture 6" descr="A picture containing accessory, key&#10;&#10;Description automatically generated">
            <a:extLst>
              <a:ext uri="{FF2B5EF4-FFF2-40B4-BE49-F238E27FC236}">
                <a16:creationId xmlns:a16="http://schemas.microsoft.com/office/drawing/2014/main" id="{4B55CF90-15E9-4990-B6CB-CA2B68DF728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1282" y="2296922"/>
            <a:ext cx="10536352" cy="3214878"/>
          </a:xfrm>
          <a:prstGeom prst="rect">
            <a:avLst/>
          </a:prstGeom>
        </p:spPr>
      </p:pic>
      <p:pic>
        <p:nvPicPr>
          <p:cNvPr id="3" name="Picture 5">
            <a:extLst>
              <a:ext uri="{FF2B5EF4-FFF2-40B4-BE49-F238E27FC236}">
                <a16:creationId xmlns:a16="http://schemas.microsoft.com/office/drawing/2014/main" id="{81B773B7-D6E0-105D-1084-2506E00448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85938" y="42863"/>
            <a:ext cx="204946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62379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a:t>4-2-2 Contrasting libero Uniform Requirements</a:t>
            </a:r>
          </a:p>
        </p:txBody>
      </p:sp>
      <p:sp>
        <p:nvSpPr>
          <p:cNvPr id="3" name="Content Placeholder 2"/>
          <p:cNvSpPr>
            <a:spLocks noGrp="1"/>
          </p:cNvSpPr>
          <p:nvPr>
            <p:ph idx="1"/>
          </p:nvPr>
        </p:nvSpPr>
        <p:spPr>
          <a:xfrm>
            <a:off x="1463040" y="1921268"/>
            <a:ext cx="9580879" cy="4654193"/>
          </a:xfrm>
        </p:spPr>
        <p:txBody>
          <a:bodyPr/>
          <a:lstStyle/>
          <a:p>
            <a:pPr marL="0" indent="0">
              <a:buNone/>
            </a:pPr>
            <a:r>
              <a:rPr lang="en-US" sz="2400" b="1" dirty="0"/>
              <a:t>ART 2…</a:t>
            </a:r>
            <a:r>
              <a:rPr lang="en-US" sz="2400" dirty="0"/>
              <a:t>The libero uniform top must </a:t>
            </a:r>
            <a:r>
              <a:rPr lang="en-US" sz="2400" b="1" dirty="0">
                <a:solidFill>
                  <a:schemeClr val="accent2"/>
                </a:solidFill>
              </a:rPr>
              <a:t>clearly contrast </a:t>
            </a:r>
            <a:r>
              <a:rPr lang="en-US" sz="2400" dirty="0"/>
              <a:t>from the </a:t>
            </a:r>
            <a:r>
              <a:rPr lang="en-US" sz="2400" b="1" dirty="0">
                <a:solidFill>
                  <a:schemeClr val="accent2"/>
                </a:solidFill>
              </a:rPr>
              <a:t>predominant color(s) </a:t>
            </a:r>
            <a:r>
              <a:rPr lang="en-US" sz="2400" dirty="0"/>
              <a:t>of the team uniform top, excluding trim.  The libero‘s uniform top cannot be made up solely of the same predominant color(s) of the team’s uniform top, even if the like color(s) are placed differently on the uniform top. Numbers shall meet all specifications in Rule 4-2-4. </a:t>
            </a:r>
          </a:p>
          <a:p>
            <a:pPr marL="0" indent="0">
              <a:buNone/>
            </a:pPr>
            <a:endParaRPr lang="en-US" sz="2400" dirty="0"/>
          </a:p>
          <a:p>
            <a:r>
              <a:rPr lang="en-US" sz="2400" b="1" dirty="0">
                <a:solidFill>
                  <a:schemeClr val="accent2"/>
                </a:solidFill>
              </a:rPr>
              <a:t>The libero must clearly contrast with the rest of his/her teammates</a:t>
            </a:r>
            <a:r>
              <a:rPr lang="en-US" sz="2400" dirty="0">
                <a:solidFill>
                  <a:srgbClr val="FF0000"/>
                </a:solidFill>
              </a:rPr>
              <a:t> </a:t>
            </a:r>
            <a:r>
              <a:rPr lang="en-US" sz="2400" dirty="0"/>
              <a:t>and conform to all other uniform rules. </a:t>
            </a:r>
          </a:p>
          <a:p>
            <a:endParaRPr lang="en-US" sz="2400" dirty="0"/>
          </a:p>
          <a:p>
            <a:r>
              <a:rPr lang="en-US" sz="2400" dirty="0"/>
              <a:t>Many of you have provided images of uniforms planning on purchasing!!</a:t>
            </a:r>
          </a:p>
        </p:txBody>
      </p:sp>
    </p:spTree>
    <p:extLst>
      <p:ext uri="{BB962C8B-B14F-4D97-AF65-F5344CB8AC3E}">
        <p14:creationId xmlns:p14="http://schemas.microsoft.com/office/powerpoint/2010/main" val="1690476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C7A5649-7151-4391-95A4-0F331713B883}"/>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7" name="Picture 6" descr="Treemap chart&#10;&#10;Description automatically generated with medium confidence">
            <a:extLst>
              <a:ext uri="{FF2B5EF4-FFF2-40B4-BE49-F238E27FC236}">
                <a16:creationId xmlns:a16="http://schemas.microsoft.com/office/drawing/2014/main" id="{07632368-1052-E660-999D-55222245BC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3526" y="381015"/>
            <a:ext cx="9121754" cy="6438885"/>
          </a:xfrm>
          <a:prstGeom prst="rect">
            <a:avLst/>
          </a:prstGeom>
        </p:spPr>
      </p:pic>
    </p:spTree>
    <p:extLst>
      <p:ext uri="{BB962C8B-B14F-4D97-AF65-F5344CB8AC3E}">
        <p14:creationId xmlns:p14="http://schemas.microsoft.com/office/powerpoint/2010/main" val="2016534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A26CD-4809-D85E-A186-38A6D0572490}"/>
              </a:ext>
            </a:extLst>
          </p:cNvPr>
          <p:cNvSpPr>
            <a:spLocks noGrp="1"/>
          </p:cNvSpPr>
          <p:nvPr>
            <p:ph type="title"/>
          </p:nvPr>
        </p:nvSpPr>
        <p:spPr/>
        <p:txBody>
          <a:bodyPr/>
          <a:lstStyle/>
          <a:p>
            <a:pPr eaLnBrk="1" hangingPunct="1">
              <a:defRPr/>
            </a:pPr>
            <a:r>
              <a:rPr lang="en-US" dirty="0"/>
              <a:t>CHECK YOUR UNIFORMS for compliance – concerns</a:t>
            </a:r>
          </a:p>
        </p:txBody>
      </p:sp>
      <p:sp>
        <p:nvSpPr>
          <p:cNvPr id="4" name="Footer Placeholder 3">
            <a:extLst>
              <a:ext uri="{FF2B5EF4-FFF2-40B4-BE49-F238E27FC236}">
                <a16:creationId xmlns:a16="http://schemas.microsoft.com/office/drawing/2014/main" id="{388719F9-2770-B745-D0BC-B68819D72C17}"/>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6F06788D-0DC2-8432-CFE9-6F74807D1E47}"/>
              </a:ext>
            </a:extLst>
          </p:cNvPr>
          <p:cNvSpPr txBox="1"/>
          <p:nvPr/>
        </p:nvSpPr>
        <p:spPr>
          <a:xfrm>
            <a:off x="1465385" y="5592763"/>
            <a:ext cx="10415465" cy="830262"/>
          </a:xfrm>
          <a:prstGeom prst="rect">
            <a:avLst/>
          </a:prstGeom>
          <a:noFill/>
        </p:spPr>
        <p:txBody>
          <a:bodyPr wrap="square">
            <a:spAutoFit/>
          </a:bodyPr>
          <a:lstStyle/>
          <a:p>
            <a:pPr>
              <a:defRPr/>
            </a:pPr>
            <a:r>
              <a:rPr lang="en-US" sz="1600" b="1" dirty="0">
                <a:solidFill>
                  <a:srgbClr val="0066FF"/>
                </a:solidFill>
                <a:latin typeface="+mn-lt"/>
              </a:rPr>
              <a:t>Process of Notification: </a:t>
            </a:r>
            <a:r>
              <a:rPr lang="en-US" sz="1600" dirty="0">
                <a:latin typeface="+mn-lt"/>
              </a:rPr>
              <a:t>The </a:t>
            </a:r>
            <a:r>
              <a:rPr lang="en-US" sz="1600" dirty="0">
                <a:latin typeface="+mn-lt"/>
                <a:ea typeface="Calibri" panose="020F0502020204030204" pitchFamily="34" charset="0"/>
              </a:rPr>
              <a:t>official shall first notify the coach about the illegal uniform(s). </a:t>
            </a:r>
            <a:r>
              <a:rPr lang="en-US" sz="1600" b="1" dirty="0">
                <a:latin typeface="+mn-lt"/>
                <a:ea typeface="Calibri" panose="020F0502020204030204" pitchFamily="34" charset="0"/>
              </a:rPr>
              <a:t>If the coach cannot fix the problem for the match and therefore does not have six players wearing legal uniforms</a:t>
            </a:r>
            <a:r>
              <a:rPr lang="en-US" sz="1600" b="1" dirty="0">
                <a:solidFill>
                  <a:srgbClr val="0066FF"/>
                </a:solidFill>
                <a:latin typeface="+mn-lt"/>
                <a:ea typeface="Calibri" panose="020F0502020204030204" pitchFamily="34" charset="0"/>
              </a:rPr>
              <a:t>, </a:t>
            </a:r>
            <a:r>
              <a:rPr lang="en-US" sz="1600" b="1" u="sng" dirty="0">
                <a:solidFill>
                  <a:srgbClr val="0066FF"/>
                </a:solidFill>
                <a:latin typeface="+mn-lt"/>
                <a:ea typeface="Calibri" panose="020F0502020204030204" pitchFamily="34" charset="0"/>
              </a:rPr>
              <a:t>a loss of rally/point </a:t>
            </a:r>
            <a:r>
              <a:rPr lang="en-US" sz="1600" b="1" dirty="0">
                <a:latin typeface="+mn-lt"/>
                <a:ea typeface="Calibri" panose="020F0502020204030204" pitchFamily="34" charset="0"/>
              </a:rPr>
              <a:t>shall be awarded to the opponent at the beginning of the match </a:t>
            </a:r>
            <a:r>
              <a:rPr lang="en-US" sz="1600" dirty="0">
                <a:latin typeface="+mn-lt"/>
                <a:ea typeface="Calibri" panose="020F0502020204030204" pitchFamily="34" charset="0"/>
              </a:rPr>
              <a:t>and the state association shall be notified.</a:t>
            </a:r>
            <a:endParaRPr lang="en-US" sz="1600" dirty="0">
              <a:latin typeface="+mn-lt"/>
            </a:endParaRPr>
          </a:p>
        </p:txBody>
      </p:sp>
      <p:pic>
        <p:nvPicPr>
          <p:cNvPr id="84997" name="Content Placeholder 12" descr="Graphical user interface&#10;&#10;Description automatically generated">
            <a:extLst>
              <a:ext uri="{FF2B5EF4-FFF2-40B4-BE49-F238E27FC236}">
                <a16:creationId xmlns:a16="http://schemas.microsoft.com/office/drawing/2014/main" id="{3E3C8B66-3014-AB93-9B58-19AF8EC066C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41513" y="2017713"/>
            <a:ext cx="9290050" cy="3502025"/>
          </a:xfr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64190-0917-A410-6D91-4CB717BF72CC}"/>
              </a:ext>
            </a:extLst>
          </p:cNvPr>
          <p:cNvSpPr>
            <a:spLocks noGrp="1"/>
          </p:cNvSpPr>
          <p:nvPr>
            <p:ph type="title"/>
          </p:nvPr>
        </p:nvSpPr>
        <p:spPr/>
        <p:txBody>
          <a:bodyPr/>
          <a:lstStyle/>
          <a:p>
            <a:pPr eaLnBrk="1" hangingPunct="1">
              <a:defRPr/>
            </a:pPr>
            <a:r>
              <a:rPr lang="en-US" dirty="0"/>
              <a:t>Addressing uniform concerns</a:t>
            </a:r>
          </a:p>
        </p:txBody>
      </p:sp>
      <p:pic>
        <p:nvPicPr>
          <p:cNvPr id="82947" name="Content Placeholder 5">
            <a:extLst>
              <a:ext uri="{FF2B5EF4-FFF2-40B4-BE49-F238E27FC236}">
                <a16:creationId xmlns:a16="http://schemas.microsoft.com/office/drawing/2014/main" id="{AF558D5A-738F-BCB4-EFCA-747491AD8B2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64846" y="1905244"/>
            <a:ext cx="7227888" cy="3786188"/>
          </a:xfrm>
        </p:spPr>
      </p:pic>
      <p:sp>
        <p:nvSpPr>
          <p:cNvPr id="4" name="Footer Placeholder 3">
            <a:extLst>
              <a:ext uri="{FF2B5EF4-FFF2-40B4-BE49-F238E27FC236}">
                <a16:creationId xmlns:a16="http://schemas.microsoft.com/office/drawing/2014/main" id="{3D9A9D74-FCAD-63E2-D609-424B3600978D}"/>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CF0A8415-2EF5-9A69-F618-22DD368F6811}"/>
              </a:ext>
            </a:extLst>
          </p:cNvPr>
          <p:cNvSpPr txBox="1"/>
          <p:nvPr/>
        </p:nvSpPr>
        <p:spPr>
          <a:xfrm>
            <a:off x="8405446" y="2022475"/>
            <a:ext cx="3562717" cy="3139321"/>
          </a:xfrm>
          <a:prstGeom prst="rect">
            <a:avLst/>
          </a:prstGeom>
          <a:noFill/>
        </p:spPr>
        <p:txBody>
          <a:bodyPr wrap="square">
            <a:spAutoFit/>
          </a:bodyPr>
          <a:lstStyle/>
          <a:p>
            <a:pPr marL="285750" indent="-285750">
              <a:buFont typeface="Arial" panose="020B0604020202020204" pitchFamily="34" charset="0"/>
              <a:buChar char="•"/>
              <a:defRPr/>
            </a:pPr>
            <a:r>
              <a:rPr lang="en-US" sz="2200" b="1" dirty="0">
                <a:latin typeface="+mn-lt"/>
                <a:ea typeface="Calibri" panose="020F0502020204030204" pitchFamily="34" charset="0"/>
              </a:rPr>
              <a:t>Style of Uniform Bottoms: </a:t>
            </a:r>
          </a:p>
          <a:p>
            <a:pPr marL="742950" lvl="1" indent="-285750">
              <a:buFont typeface="Arial" panose="020B0604020202020204" pitchFamily="34" charset="0"/>
              <a:buChar char="•"/>
              <a:defRPr/>
            </a:pPr>
            <a:r>
              <a:rPr lang="en-US" sz="2200" dirty="0">
                <a:latin typeface="+mn-lt"/>
                <a:ea typeface="Calibri" panose="020F0502020204030204" pitchFamily="34" charset="0"/>
              </a:rPr>
              <a:t>Multiple styles of uniform bottoms [shorts, spandex, pants (leggings) or skirts] </a:t>
            </a:r>
            <a:r>
              <a:rPr lang="en-US" sz="2200" u="sng" dirty="0">
                <a:latin typeface="+mn-lt"/>
                <a:ea typeface="Calibri" panose="020F0502020204030204" pitchFamily="34" charset="0"/>
              </a:rPr>
              <a:t>are allowed by rule. </a:t>
            </a:r>
          </a:p>
          <a:p>
            <a:pPr marL="742950" lvl="1" indent="-285750">
              <a:buFont typeface="Arial" panose="020B0604020202020204" pitchFamily="34" charset="0"/>
              <a:buChar char="•"/>
              <a:defRPr/>
            </a:pPr>
            <a:r>
              <a:rPr lang="en-US" sz="2200" dirty="0">
                <a:latin typeface="+mn-lt"/>
                <a:ea typeface="Calibri" panose="020F0502020204030204" pitchFamily="34" charset="0"/>
              </a:rPr>
              <a:t>A combination of like-colored bottoms may be worn within a team. </a:t>
            </a:r>
            <a:endParaRPr lang="en-US" sz="2200" dirty="0">
              <a:latin typeface="+mn-l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E5883-71FB-E6CC-952C-6B3CB87D8B75}"/>
              </a:ext>
            </a:extLst>
          </p:cNvPr>
          <p:cNvSpPr>
            <a:spLocks noGrp="1"/>
          </p:cNvSpPr>
          <p:nvPr>
            <p:ph type="title"/>
          </p:nvPr>
        </p:nvSpPr>
        <p:spPr/>
        <p:txBody>
          <a:bodyPr/>
          <a:lstStyle/>
          <a:p>
            <a:pPr>
              <a:defRPr/>
            </a:pPr>
            <a:r>
              <a:rPr lang="en-US" sz="4000" dirty="0"/>
              <a:t>Legal UNIFORM: 4-2-7 </a:t>
            </a:r>
            <a:r>
              <a:rPr lang="en-US" sz="4000" dirty="0">
                <a:solidFill>
                  <a:srgbClr val="FF0000"/>
                </a:solidFill>
              </a:rPr>
              <a:t>Reminder</a:t>
            </a:r>
            <a:endParaRPr lang="en-US" dirty="0"/>
          </a:p>
        </p:txBody>
      </p:sp>
      <p:sp>
        <p:nvSpPr>
          <p:cNvPr id="4" name="Footer Placeholder 3">
            <a:extLst>
              <a:ext uri="{FF2B5EF4-FFF2-40B4-BE49-F238E27FC236}">
                <a16:creationId xmlns:a16="http://schemas.microsoft.com/office/drawing/2014/main" id="{C697596A-23E3-6701-A877-7674A07FFBC8}"/>
              </a:ext>
            </a:extLst>
          </p:cNvPr>
          <p:cNvSpPr>
            <a:spLocks noGrp="1"/>
          </p:cNvSpPr>
          <p:nvPr>
            <p:ph type="ftr" sz="quarter" idx="11"/>
          </p:nvPr>
        </p:nvSpPr>
        <p:spPr/>
        <p:txBody>
          <a:bodyPr/>
          <a:lstStyle/>
          <a:p>
            <a:pPr>
              <a:defRPr/>
            </a:pPr>
            <a:r>
              <a:rPr lang="en-US"/>
              <a:t>www.nfhs.org</a:t>
            </a:r>
          </a:p>
        </p:txBody>
      </p:sp>
      <p:sp>
        <p:nvSpPr>
          <p:cNvPr id="5" name="TextBox 4">
            <a:extLst>
              <a:ext uri="{FF2B5EF4-FFF2-40B4-BE49-F238E27FC236}">
                <a16:creationId xmlns:a16="http://schemas.microsoft.com/office/drawing/2014/main" id="{6247F7AB-B186-A1BE-7212-B8B223ED8D43}"/>
              </a:ext>
            </a:extLst>
          </p:cNvPr>
          <p:cNvSpPr txBox="1"/>
          <p:nvPr/>
        </p:nvSpPr>
        <p:spPr>
          <a:xfrm>
            <a:off x="9545638" y="2065338"/>
            <a:ext cx="2482850" cy="3786187"/>
          </a:xfrm>
          <a:prstGeom prst="rect">
            <a:avLst/>
          </a:prstGeom>
          <a:noFill/>
        </p:spPr>
        <p:txBody>
          <a:bodyPr>
            <a:spAutoFit/>
          </a:bodyPr>
          <a:lstStyle/>
          <a:p>
            <a:pPr marL="285750" indent="-285750">
              <a:buFont typeface="Wingdings" panose="05000000000000000000" pitchFamily="2" charset="2"/>
              <a:buChar char="§"/>
              <a:defRPr/>
            </a:pPr>
            <a:r>
              <a:rPr lang="en-US" sz="2400" dirty="0">
                <a:latin typeface="+mn-lt"/>
              </a:rPr>
              <a:t>The penalty for the removal of any part of the uniform top or bottom is </a:t>
            </a:r>
            <a:r>
              <a:rPr lang="en-US" sz="2400" b="1" dirty="0">
                <a:solidFill>
                  <a:srgbClr val="FF0000"/>
                </a:solidFill>
                <a:latin typeface="+mn-lt"/>
              </a:rPr>
              <a:t>a yellow card charged to </a:t>
            </a:r>
            <a:r>
              <a:rPr lang="en-US" sz="2400" b="1" u="sng" dirty="0">
                <a:solidFill>
                  <a:srgbClr val="FF0000"/>
                </a:solidFill>
                <a:latin typeface="+mn-lt"/>
              </a:rPr>
              <a:t>the coach</a:t>
            </a:r>
            <a:r>
              <a:rPr lang="en-US" sz="2400" b="1" dirty="0">
                <a:solidFill>
                  <a:srgbClr val="FF0000"/>
                </a:solidFill>
                <a:latin typeface="+mn-lt"/>
              </a:rPr>
              <a:t> for unsporting conduct. </a:t>
            </a:r>
          </a:p>
        </p:txBody>
      </p:sp>
      <p:pic>
        <p:nvPicPr>
          <p:cNvPr id="90117" name="Content Placeholder 8">
            <a:extLst>
              <a:ext uri="{FF2B5EF4-FFF2-40B4-BE49-F238E27FC236}">
                <a16:creationId xmlns:a16="http://schemas.microsoft.com/office/drawing/2014/main" id="{E2DAEADE-D70F-E6D4-6455-FF1FE4BA860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19213" y="1900238"/>
            <a:ext cx="8335962" cy="4446587"/>
          </a:xfrm>
        </p:spPr>
      </p:pic>
      <p:pic>
        <p:nvPicPr>
          <p:cNvPr id="90118" name="Picture 5">
            <a:extLst>
              <a:ext uri="{FF2B5EF4-FFF2-40B4-BE49-F238E27FC236}">
                <a16:creationId xmlns:a16="http://schemas.microsoft.com/office/drawing/2014/main" id="{82A20CE5-A879-0835-9A2C-7C9D6D637B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7938"/>
            <a:ext cx="21177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2BA3F5-7BD1-5DF4-D1DF-D7C870B5B8A1}"/>
              </a:ext>
            </a:extLst>
          </p:cNvPr>
          <p:cNvSpPr>
            <a:spLocks noGrp="1"/>
          </p:cNvSpPr>
          <p:nvPr>
            <p:ph type="title"/>
          </p:nvPr>
        </p:nvSpPr>
        <p:spPr/>
        <p:txBody>
          <a:bodyPr/>
          <a:lstStyle/>
          <a:p>
            <a:pPr>
              <a:defRPr/>
            </a:pPr>
            <a:r>
              <a:rPr lang="en-US" dirty="0"/>
              <a:t>Management of non-team personnel - </a:t>
            </a:r>
            <a:r>
              <a:rPr lang="en-US" dirty="0">
                <a:solidFill>
                  <a:srgbClr val="FF0000"/>
                </a:solidFill>
              </a:rPr>
              <a:t>Reminder</a:t>
            </a:r>
          </a:p>
        </p:txBody>
      </p:sp>
      <p:sp>
        <p:nvSpPr>
          <p:cNvPr id="111619" name="Content Placeholder 2">
            <a:extLst>
              <a:ext uri="{FF2B5EF4-FFF2-40B4-BE49-F238E27FC236}">
                <a16:creationId xmlns:a16="http://schemas.microsoft.com/office/drawing/2014/main" id="{0C889CE7-EA80-4928-BDC4-129D0445FB1D}"/>
              </a:ext>
            </a:extLst>
          </p:cNvPr>
          <p:cNvSpPr>
            <a:spLocks noGrp="1" noChangeArrowheads="1"/>
          </p:cNvSpPr>
          <p:nvPr>
            <p:ph idx="1"/>
          </p:nvPr>
        </p:nvSpPr>
        <p:spPr>
          <a:xfrm>
            <a:off x="5321300" y="2239963"/>
            <a:ext cx="6527800" cy="4092574"/>
          </a:xfrm>
        </p:spPr>
        <p:txBody>
          <a:bodyPr/>
          <a:lstStyle/>
          <a:p>
            <a:r>
              <a:rPr lang="en-US" altLang="en-US" sz="2400" dirty="0"/>
              <a:t>It is the responsibility of coaches to educate school administration and the school community as to the sportsmanship nuances of the game of volleyball. This should include:</a:t>
            </a:r>
          </a:p>
          <a:p>
            <a:pPr lvl="1"/>
            <a:r>
              <a:rPr lang="en-US" altLang="en-US" sz="2000" dirty="0"/>
              <a:t>Appropriate times cheerleaders may or may not cheer and proper location to cheer,</a:t>
            </a:r>
          </a:p>
          <a:p>
            <a:pPr lvl="1"/>
            <a:r>
              <a:rPr lang="en-US" altLang="en-US" sz="2000" dirty="0"/>
              <a:t>Appropriate comments, timing of announcements and good sportsmanship by PA announcers;</a:t>
            </a:r>
          </a:p>
          <a:p>
            <a:pPr lvl="1"/>
            <a:r>
              <a:rPr lang="en-US" altLang="en-US" sz="2000" dirty="0"/>
              <a:t>Appropriate time for music and sound effects (1-8);</a:t>
            </a:r>
          </a:p>
          <a:p>
            <a:pPr lvl="1"/>
            <a:r>
              <a:rPr lang="en-US" altLang="en-US" sz="2000" dirty="0"/>
              <a:t>Appropriate location and behavior of fans and mascots, etc.</a:t>
            </a:r>
          </a:p>
          <a:p>
            <a:pPr lvl="1"/>
            <a:r>
              <a:rPr lang="en-US" altLang="en-US" sz="2000" b="1" dirty="0">
                <a:solidFill>
                  <a:srgbClr val="FF0000"/>
                </a:solidFill>
              </a:rPr>
              <a:t>NOISE MAKERS ARE NOT PERMITTED AT ANY TIME!!</a:t>
            </a:r>
          </a:p>
          <a:p>
            <a:endParaRPr lang="en-US" altLang="en-US" dirty="0"/>
          </a:p>
          <a:p>
            <a:endParaRPr lang="en-US" altLang="en-US" dirty="0"/>
          </a:p>
        </p:txBody>
      </p:sp>
      <p:sp>
        <p:nvSpPr>
          <p:cNvPr id="4" name="Footer Placeholder 3">
            <a:extLst>
              <a:ext uri="{FF2B5EF4-FFF2-40B4-BE49-F238E27FC236}">
                <a16:creationId xmlns:a16="http://schemas.microsoft.com/office/drawing/2014/main" id="{B80A8E33-A48C-0A04-E7AE-D9E71FAE07A1}"/>
              </a:ext>
            </a:extLst>
          </p:cNvPr>
          <p:cNvSpPr>
            <a:spLocks noGrp="1"/>
          </p:cNvSpPr>
          <p:nvPr>
            <p:ph type="ftr" sz="quarter" idx="11"/>
          </p:nvPr>
        </p:nvSpPr>
        <p:spPr/>
        <p:txBody>
          <a:bodyPr/>
          <a:lstStyle/>
          <a:p>
            <a:pPr>
              <a:defRPr/>
            </a:pPr>
            <a:r>
              <a:rPr lang="en-US" dirty="0"/>
              <a:t>www.nfhs.org</a:t>
            </a:r>
          </a:p>
        </p:txBody>
      </p:sp>
      <p:pic>
        <p:nvPicPr>
          <p:cNvPr id="111621" name="Picture 8">
            <a:extLst>
              <a:ext uri="{FF2B5EF4-FFF2-40B4-BE49-F238E27FC236}">
                <a16:creationId xmlns:a16="http://schemas.microsoft.com/office/drawing/2014/main" id="{B3051392-833D-BE09-1B55-AA50DEBBBB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600" y="2186781"/>
            <a:ext cx="4076700" cy="388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22" name="TextBox 2">
            <a:extLst>
              <a:ext uri="{FF2B5EF4-FFF2-40B4-BE49-F238E27FC236}">
                <a16:creationId xmlns:a16="http://schemas.microsoft.com/office/drawing/2014/main" id="{11150AD1-657A-7359-8851-E30A1B9D125E}"/>
              </a:ext>
            </a:extLst>
          </p:cNvPr>
          <p:cNvSpPr txBox="1">
            <a:spLocks noChangeArrowheads="1"/>
          </p:cNvSpPr>
          <p:nvPr/>
        </p:nvSpPr>
        <p:spPr bwMode="auto">
          <a:xfrm>
            <a:off x="1779588" y="0"/>
            <a:ext cx="2109787" cy="382588"/>
          </a:xfrm>
          <a:prstGeom prst="rect">
            <a:avLst/>
          </a:prstGeom>
          <a:solidFill>
            <a:srgbClr val="D2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endParaRPr lang="en-US" altLang="en-US" sz="1800">
              <a:latin typeface="Arial" panose="020B0604020202020204" pitchFamily="34" charset="0"/>
            </a:endParaRPr>
          </a:p>
        </p:txBody>
      </p:sp>
      <p:sp>
        <p:nvSpPr>
          <p:cNvPr id="111623" name="TextBox 4">
            <a:extLst>
              <a:ext uri="{FF2B5EF4-FFF2-40B4-BE49-F238E27FC236}">
                <a16:creationId xmlns:a16="http://schemas.microsoft.com/office/drawing/2014/main" id="{5D6E45C4-6CE9-3A95-6E2A-206BECCF4E6C}"/>
              </a:ext>
            </a:extLst>
          </p:cNvPr>
          <p:cNvSpPr txBox="1">
            <a:spLocks noChangeArrowheads="1"/>
          </p:cNvSpPr>
          <p:nvPr/>
        </p:nvSpPr>
        <p:spPr bwMode="auto">
          <a:xfrm>
            <a:off x="1941513" y="38100"/>
            <a:ext cx="20478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Tx/>
              <a:buNone/>
            </a:pPr>
            <a:r>
              <a:rPr lang="en-US" altLang="en-US" sz="1800">
                <a:solidFill>
                  <a:srgbClr val="F8F8F8"/>
                </a:solidFill>
                <a:latin typeface="Arial" panose="020B0604020202020204" pitchFamily="34" charset="0"/>
              </a:rPr>
              <a:t>Rules Reminder</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33DCB-FD64-8B34-DC49-1198DC5710A9}"/>
              </a:ext>
            </a:extLst>
          </p:cNvPr>
          <p:cNvSpPr>
            <a:spLocks noGrp="1"/>
          </p:cNvSpPr>
          <p:nvPr>
            <p:ph type="title"/>
          </p:nvPr>
        </p:nvSpPr>
        <p:spPr/>
        <p:txBody>
          <a:bodyPr/>
          <a:lstStyle/>
          <a:p>
            <a:pPr eaLnBrk="1" hangingPunct="1">
              <a:defRPr/>
            </a:pPr>
            <a:r>
              <a:rPr lang="en-US" dirty="0"/>
              <a:t>Team benches &amp; TEAMS – NO SWITCHING</a:t>
            </a:r>
          </a:p>
        </p:txBody>
      </p:sp>
      <p:pic>
        <p:nvPicPr>
          <p:cNvPr id="76803" name="Content Placeholder 5">
            <a:extLst>
              <a:ext uri="{FF2B5EF4-FFF2-40B4-BE49-F238E27FC236}">
                <a16:creationId xmlns:a16="http://schemas.microsoft.com/office/drawing/2014/main" id="{23F72FDF-C48C-86A7-2B1C-2E8F21C8FA42}"/>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6215063" y="1905000"/>
            <a:ext cx="5870575" cy="4260850"/>
          </a:xfrm>
        </p:spPr>
      </p:pic>
      <p:sp>
        <p:nvSpPr>
          <p:cNvPr id="4" name="Footer Placeholder 3">
            <a:extLst>
              <a:ext uri="{FF2B5EF4-FFF2-40B4-BE49-F238E27FC236}">
                <a16:creationId xmlns:a16="http://schemas.microsoft.com/office/drawing/2014/main" id="{9A08C89D-A987-E926-E696-1CF6D5EBD470}"/>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AEDC0A59-7927-B1D9-97A5-C0AB5DC1F0A2}"/>
              </a:ext>
            </a:extLst>
          </p:cNvPr>
          <p:cNvSpPr txBox="1"/>
          <p:nvPr/>
        </p:nvSpPr>
        <p:spPr>
          <a:xfrm>
            <a:off x="1379538" y="2139839"/>
            <a:ext cx="4716462" cy="4031873"/>
          </a:xfrm>
          <a:prstGeom prst="rect">
            <a:avLst/>
          </a:prstGeom>
          <a:noFill/>
        </p:spPr>
        <p:txBody>
          <a:bodyPr>
            <a:spAutoFit/>
          </a:bodyPr>
          <a:lstStyle/>
          <a:p>
            <a:pPr marL="285750" indent="-285750">
              <a:buFont typeface="Wingdings" panose="05000000000000000000" pitchFamily="2" charset="2"/>
              <a:buChar char="§"/>
              <a:defRPr/>
            </a:pPr>
            <a:r>
              <a:rPr lang="en-US" sz="2400" b="1" dirty="0">
                <a:latin typeface="+mn-lt"/>
                <a:ea typeface="Calibri" panose="020F0502020204030204" pitchFamily="34" charset="0"/>
              </a:rPr>
              <a:t>Teams and benches will remain on the same side of the court throughout the match.</a:t>
            </a:r>
          </a:p>
          <a:p>
            <a:pPr marL="285750" indent="-285750">
              <a:buFont typeface="Wingdings" panose="05000000000000000000" pitchFamily="2" charset="2"/>
              <a:buChar char="§"/>
              <a:defRPr/>
            </a:pPr>
            <a:r>
              <a:rPr lang="en-US" sz="2400" b="1" dirty="0">
                <a:latin typeface="+mn-lt"/>
                <a:ea typeface="Calibri" panose="020F0502020204030204" pitchFamily="34" charset="0"/>
              </a:rPr>
              <a:t>NO SWITCHING SIDES</a:t>
            </a:r>
          </a:p>
          <a:p>
            <a:pPr marL="285750" indent="-285750">
              <a:buFont typeface="Wingdings" panose="05000000000000000000" pitchFamily="2" charset="2"/>
              <a:buChar char="§"/>
              <a:defRPr/>
            </a:pPr>
            <a:r>
              <a:rPr lang="en-US" sz="2400" b="1" dirty="0">
                <a:latin typeface="+mn-lt"/>
                <a:ea typeface="Calibri" panose="020F0502020204030204" pitchFamily="34" charset="0"/>
              </a:rPr>
              <a:t>EXCEPTION: R1 &amp; R2 determine a team has a distinct advantage/disadvantage </a:t>
            </a:r>
          </a:p>
          <a:p>
            <a:pPr marL="285750" indent="-285750">
              <a:buFont typeface="Wingdings" panose="05000000000000000000" pitchFamily="2" charset="2"/>
              <a:buChar char="§"/>
              <a:defRPr/>
            </a:pPr>
            <a:r>
              <a:rPr lang="en-US" sz="2400" b="1" dirty="0">
                <a:latin typeface="+mn-lt"/>
                <a:ea typeface="Calibri" panose="020F0502020204030204" pitchFamily="34" charset="0"/>
              </a:rPr>
              <a:t>Hear the appeal from the coach prior to the start of the match and decide.</a:t>
            </a:r>
          </a:p>
          <a:p>
            <a:pPr>
              <a:defRPr/>
            </a:pPr>
            <a:endParaRPr lang="en-US" sz="1600" dirty="0"/>
          </a:p>
        </p:txBody>
      </p:sp>
    </p:spTree>
    <p:extLst>
      <p:ext uri="{BB962C8B-B14F-4D97-AF65-F5344CB8AC3E}">
        <p14:creationId xmlns:p14="http://schemas.microsoft.com/office/powerpoint/2010/main" val="110164182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F51B4-BA80-670F-0872-9F08A5036BC3}"/>
              </a:ext>
            </a:extLst>
          </p:cNvPr>
          <p:cNvSpPr>
            <a:spLocks noGrp="1"/>
          </p:cNvSpPr>
          <p:nvPr>
            <p:ph type="title"/>
          </p:nvPr>
        </p:nvSpPr>
        <p:spPr>
          <a:xfrm>
            <a:off x="1941513" y="525463"/>
            <a:ext cx="10026650" cy="1314450"/>
          </a:xfrm>
        </p:spPr>
        <p:txBody>
          <a:bodyPr/>
          <a:lstStyle/>
          <a:p>
            <a:pPr>
              <a:defRPr/>
            </a:pPr>
            <a:r>
              <a:rPr lang="en-US" dirty="0"/>
              <a:t>Roster submissions - </a:t>
            </a:r>
            <a:r>
              <a:rPr lang="en-US" dirty="0">
                <a:solidFill>
                  <a:srgbClr val="FF0000"/>
                </a:solidFill>
              </a:rPr>
              <a:t>reminder</a:t>
            </a:r>
            <a:br>
              <a:rPr lang="en-US" dirty="0"/>
            </a:br>
            <a:r>
              <a:rPr lang="en-US" sz="2800" dirty="0"/>
              <a:t>7-1-1; 7-1-1 Penalties; 7-1-1 Penalties </a:t>
            </a:r>
            <a:r>
              <a:rPr lang="en-US" sz="2800"/>
              <a:t>2;9-9-1</a:t>
            </a:r>
            <a:r>
              <a:rPr lang="en-US" sz="2800" cap="none"/>
              <a:t>a</a:t>
            </a:r>
            <a:r>
              <a:rPr lang="en-US" sz="2800"/>
              <a:t> ;10-3-7</a:t>
            </a:r>
            <a:r>
              <a:rPr lang="en-US" sz="2800" cap="none"/>
              <a:t>b</a:t>
            </a:r>
            <a:endParaRPr lang="en-US" sz="2800" dirty="0"/>
          </a:p>
        </p:txBody>
      </p:sp>
      <p:sp>
        <p:nvSpPr>
          <p:cNvPr id="94211" name="Content Placeholder 2">
            <a:extLst>
              <a:ext uri="{FF2B5EF4-FFF2-40B4-BE49-F238E27FC236}">
                <a16:creationId xmlns:a16="http://schemas.microsoft.com/office/drawing/2014/main" id="{775F552E-3FA4-2E41-3F42-A3D554FB5D22}"/>
              </a:ext>
            </a:extLst>
          </p:cNvPr>
          <p:cNvSpPr>
            <a:spLocks noGrp="1" noChangeArrowheads="1"/>
          </p:cNvSpPr>
          <p:nvPr>
            <p:ph idx="1"/>
          </p:nvPr>
        </p:nvSpPr>
        <p:spPr/>
        <p:txBody>
          <a:bodyPr/>
          <a:lstStyle/>
          <a:p>
            <a:endParaRPr lang="en-US" altLang="en-US" dirty="0"/>
          </a:p>
          <a:p>
            <a:endParaRPr lang="en-US" altLang="en-US" dirty="0"/>
          </a:p>
        </p:txBody>
      </p:sp>
      <p:sp>
        <p:nvSpPr>
          <p:cNvPr id="4" name="Footer Placeholder 3">
            <a:extLst>
              <a:ext uri="{FF2B5EF4-FFF2-40B4-BE49-F238E27FC236}">
                <a16:creationId xmlns:a16="http://schemas.microsoft.com/office/drawing/2014/main" id="{C01DA2F3-C08B-7751-93FC-23DFB9615E75}"/>
              </a:ext>
            </a:extLst>
          </p:cNvPr>
          <p:cNvSpPr>
            <a:spLocks noGrp="1"/>
          </p:cNvSpPr>
          <p:nvPr>
            <p:ph type="ftr" sz="quarter" idx="11"/>
          </p:nvPr>
        </p:nvSpPr>
        <p:spPr/>
        <p:txBody>
          <a:bodyPr/>
          <a:lstStyle/>
          <a:p>
            <a:pPr>
              <a:defRPr/>
            </a:pPr>
            <a:r>
              <a:rPr lang="en-US" dirty="0"/>
              <a:t>www.nfhs.org</a:t>
            </a:r>
          </a:p>
        </p:txBody>
      </p:sp>
      <p:pic>
        <p:nvPicPr>
          <p:cNvPr id="94213" name="Picture 6">
            <a:extLst>
              <a:ext uri="{FF2B5EF4-FFF2-40B4-BE49-F238E27FC236}">
                <a16:creationId xmlns:a16="http://schemas.microsoft.com/office/drawing/2014/main" id="{6E9C61B2-C5D9-5FCC-A037-6FD9907D60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680" y="1989137"/>
            <a:ext cx="6579698" cy="3654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4" name="TextBox 7">
            <a:extLst>
              <a:ext uri="{FF2B5EF4-FFF2-40B4-BE49-F238E27FC236}">
                <a16:creationId xmlns:a16="http://schemas.microsoft.com/office/drawing/2014/main" id="{BF56DCBD-2C39-EA37-3901-64FCAB6926A2}"/>
              </a:ext>
            </a:extLst>
          </p:cNvPr>
          <p:cNvSpPr txBox="1">
            <a:spLocks noChangeArrowheads="1"/>
          </p:cNvSpPr>
          <p:nvPr/>
        </p:nvSpPr>
        <p:spPr bwMode="auto">
          <a:xfrm>
            <a:off x="7392378" y="2012296"/>
            <a:ext cx="444512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r>
              <a:rPr lang="en-US" altLang="en-US" sz="2000" dirty="0">
                <a:latin typeface="Arial" panose="020B0604020202020204" pitchFamily="34" charset="0"/>
              </a:rPr>
              <a:t>When a team roster is not ready for submission during the prematch conference, but is provided before 10 minutes remain on the clock…</a:t>
            </a:r>
          </a:p>
        </p:txBody>
      </p:sp>
      <p:sp>
        <p:nvSpPr>
          <p:cNvPr id="94215" name="TextBox 8">
            <a:extLst>
              <a:ext uri="{FF2B5EF4-FFF2-40B4-BE49-F238E27FC236}">
                <a16:creationId xmlns:a16="http://schemas.microsoft.com/office/drawing/2014/main" id="{3DB67308-6782-7A27-8A48-909D876FEF94}"/>
              </a:ext>
            </a:extLst>
          </p:cNvPr>
          <p:cNvSpPr txBox="1">
            <a:spLocks noChangeArrowheads="1"/>
          </p:cNvSpPr>
          <p:nvPr/>
        </p:nvSpPr>
        <p:spPr bwMode="auto">
          <a:xfrm>
            <a:off x="7892134" y="3565449"/>
            <a:ext cx="378124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Char char="•"/>
            </a:pPr>
            <a:r>
              <a:rPr lang="en-US" altLang="en-US" sz="2000" dirty="0">
                <a:latin typeface="Arial" panose="020B0604020202020204" pitchFamily="34" charset="0"/>
              </a:rPr>
              <a:t>The penalty is no longer a loss of rally/point.</a:t>
            </a:r>
          </a:p>
        </p:txBody>
      </p:sp>
      <p:sp>
        <p:nvSpPr>
          <p:cNvPr id="94216" name="TextBox 10">
            <a:extLst>
              <a:ext uri="{FF2B5EF4-FFF2-40B4-BE49-F238E27FC236}">
                <a16:creationId xmlns:a16="http://schemas.microsoft.com/office/drawing/2014/main" id="{928CB645-10E9-2564-8612-4C6A98D13941}"/>
              </a:ext>
            </a:extLst>
          </p:cNvPr>
          <p:cNvSpPr txBox="1">
            <a:spLocks noChangeArrowheads="1"/>
          </p:cNvSpPr>
          <p:nvPr/>
        </p:nvSpPr>
        <p:spPr bwMode="auto">
          <a:xfrm>
            <a:off x="7923822" y="4503188"/>
            <a:ext cx="391367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Char char="•"/>
            </a:pPr>
            <a:r>
              <a:rPr lang="en-US" altLang="en-US" sz="2000" dirty="0">
                <a:latin typeface="Arial" panose="020B0604020202020204" pitchFamily="34" charset="0"/>
              </a:rPr>
              <a:t>It is now an unnecessary delay (administrative yellow card) assessed at the start of the set.</a:t>
            </a:r>
          </a:p>
        </p:txBody>
      </p:sp>
      <p:pic>
        <p:nvPicPr>
          <p:cNvPr id="94217" name="Picture 4">
            <a:extLst>
              <a:ext uri="{FF2B5EF4-FFF2-40B4-BE49-F238E27FC236}">
                <a16:creationId xmlns:a16="http://schemas.microsoft.com/office/drawing/2014/main" id="{8AF9DC52-BAA2-F12C-488E-C1E0856097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0688" y="23813"/>
            <a:ext cx="204946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22ADB-73C4-3484-E8DC-B9C24AAE59E2}"/>
              </a:ext>
            </a:extLst>
          </p:cNvPr>
          <p:cNvSpPr>
            <a:spLocks noGrp="1"/>
          </p:cNvSpPr>
          <p:nvPr>
            <p:ph type="title"/>
          </p:nvPr>
        </p:nvSpPr>
        <p:spPr>
          <a:xfrm>
            <a:off x="1941512" y="525463"/>
            <a:ext cx="10144979" cy="1204912"/>
          </a:xfrm>
        </p:spPr>
        <p:txBody>
          <a:bodyPr/>
          <a:lstStyle/>
          <a:p>
            <a:pPr eaLnBrk="1" hangingPunct="1">
              <a:defRPr/>
            </a:pPr>
            <a:r>
              <a:rPr lang="en-US" sz="3600" dirty="0"/>
              <a:t>Lineup</a:t>
            </a:r>
            <a:r>
              <a:rPr lang="en-US" dirty="0"/>
              <a:t> </a:t>
            </a:r>
            <a:r>
              <a:rPr lang="en-US" sz="2200" dirty="0"/>
              <a:t>(</a:t>
            </a:r>
            <a:r>
              <a:rPr lang="en-US" sz="2200" dirty="0" err="1"/>
              <a:t>prematch</a:t>
            </a:r>
            <a:r>
              <a:rPr lang="en-US" sz="2200" dirty="0"/>
              <a:t>) </a:t>
            </a:r>
            <a:r>
              <a:rPr lang="en-US" dirty="0"/>
              <a:t>- </a:t>
            </a:r>
            <a:r>
              <a:rPr lang="en-US" sz="3600" dirty="0"/>
              <a:t>Rules 7-1-4 penalties(1), 9-9-1</a:t>
            </a:r>
            <a:r>
              <a:rPr lang="en-US" sz="3600" cap="none" dirty="0"/>
              <a:t>b</a:t>
            </a:r>
            <a:r>
              <a:rPr lang="en-US" sz="3600" dirty="0"/>
              <a:t> </a:t>
            </a:r>
          </a:p>
        </p:txBody>
      </p:sp>
      <p:pic>
        <p:nvPicPr>
          <p:cNvPr id="46083" name="Content Placeholder 5">
            <a:extLst>
              <a:ext uri="{FF2B5EF4-FFF2-40B4-BE49-F238E27FC236}">
                <a16:creationId xmlns:a16="http://schemas.microsoft.com/office/drawing/2014/main" id="{88AD135B-A0E4-835D-3B24-D0AB72EEB3F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088414" y="1882775"/>
            <a:ext cx="7199467" cy="4025656"/>
          </a:xfrm>
        </p:spPr>
      </p:pic>
      <p:sp>
        <p:nvSpPr>
          <p:cNvPr id="4" name="Footer Placeholder 3">
            <a:extLst>
              <a:ext uri="{FF2B5EF4-FFF2-40B4-BE49-F238E27FC236}">
                <a16:creationId xmlns:a16="http://schemas.microsoft.com/office/drawing/2014/main" id="{CB51E8D1-345F-033E-FF26-5EFF690BFB5D}"/>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D0EA94F5-C81C-0A3C-DE63-C8E945ED36EC}"/>
              </a:ext>
            </a:extLst>
          </p:cNvPr>
          <p:cNvSpPr txBox="1"/>
          <p:nvPr/>
        </p:nvSpPr>
        <p:spPr>
          <a:xfrm>
            <a:off x="8287881" y="2151856"/>
            <a:ext cx="3289300" cy="3416320"/>
          </a:xfrm>
          <a:prstGeom prst="rect">
            <a:avLst/>
          </a:prstGeom>
          <a:noFill/>
        </p:spPr>
        <p:txBody>
          <a:bodyPr>
            <a:spAutoFit/>
          </a:bodyPr>
          <a:lstStyle/>
          <a:p>
            <a:pPr marL="285750" indent="-285750">
              <a:buFont typeface="Wingdings" panose="05000000000000000000" pitchFamily="2" charset="2"/>
              <a:buChar char="§"/>
              <a:defRPr/>
            </a:pPr>
            <a:r>
              <a:rPr lang="en-US" sz="2400" dirty="0">
                <a:latin typeface="+mn-lt"/>
              </a:rPr>
              <a:t>When a head coach submits a lineup after two minutes remain on the </a:t>
            </a:r>
            <a:r>
              <a:rPr lang="en-US" sz="2400" b="1" dirty="0">
                <a:latin typeface="+mn-lt"/>
              </a:rPr>
              <a:t>prematch </a:t>
            </a:r>
            <a:r>
              <a:rPr lang="en-US" sz="2400" dirty="0">
                <a:latin typeface="+mn-lt"/>
              </a:rPr>
              <a:t>clock, an unnecessary delay (administrative yellow card) is assessed at the start of set No. 1. </a:t>
            </a:r>
          </a:p>
        </p:txBody>
      </p:sp>
      <p:pic>
        <p:nvPicPr>
          <p:cNvPr id="8" name="Picture 5">
            <a:extLst>
              <a:ext uri="{FF2B5EF4-FFF2-40B4-BE49-F238E27FC236}">
                <a16:creationId xmlns:a16="http://schemas.microsoft.com/office/drawing/2014/main" id="{6AC08C23-B599-6EB6-81ED-C97FF382DB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7938"/>
            <a:ext cx="21177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9B6D3-5305-FB1D-45B6-C74A4F2117AA}"/>
              </a:ext>
            </a:extLst>
          </p:cNvPr>
          <p:cNvSpPr>
            <a:spLocks noGrp="1"/>
          </p:cNvSpPr>
          <p:nvPr>
            <p:ph type="title"/>
          </p:nvPr>
        </p:nvSpPr>
        <p:spPr/>
        <p:txBody>
          <a:bodyPr/>
          <a:lstStyle/>
          <a:p>
            <a:pPr eaLnBrk="1" hangingPunct="1">
              <a:defRPr/>
            </a:pPr>
            <a:r>
              <a:rPr lang="en-US" sz="3600" dirty="0"/>
              <a:t>Lineup </a:t>
            </a:r>
            <a:r>
              <a:rPr lang="en-US" sz="2200" dirty="0"/>
              <a:t>(</a:t>
            </a:r>
            <a:r>
              <a:rPr lang="en-US" sz="2200" dirty="0" err="1"/>
              <a:t>prematch</a:t>
            </a:r>
            <a:r>
              <a:rPr lang="en-US" sz="2200" dirty="0"/>
              <a:t>) </a:t>
            </a:r>
            <a:r>
              <a:rPr lang="en-US" sz="3600" dirty="0"/>
              <a:t>- Rules 7-1-4 penalties(1), 9-9-1</a:t>
            </a:r>
            <a:r>
              <a:rPr lang="en-US" sz="3600" cap="none" dirty="0"/>
              <a:t>b</a:t>
            </a:r>
            <a:r>
              <a:rPr lang="en-US" sz="3600" dirty="0"/>
              <a:t> </a:t>
            </a:r>
          </a:p>
        </p:txBody>
      </p:sp>
      <p:pic>
        <p:nvPicPr>
          <p:cNvPr id="48131" name="Content Placeholder 5">
            <a:extLst>
              <a:ext uri="{FF2B5EF4-FFF2-40B4-BE49-F238E27FC236}">
                <a16:creationId xmlns:a16="http://schemas.microsoft.com/office/drawing/2014/main" id="{BD528B96-F6DD-81F0-FBA7-53DC0FF95F2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341438" y="1957388"/>
            <a:ext cx="7816850" cy="4338637"/>
          </a:xfrm>
        </p:spPr>
      </p:pic>
      <p:sp>
        <p:nvSpPr>
          <p:cNvPr id="4" name="Footer Placeholder 3">
            <a:extLst>
              <a:ext uri="{FF2B5EF4-FFF2-40B4-BE49-F238E27FC236}">
                <a16:creationId xmlns:a16="http://schemas.microsoft.com/office/drawing/2014/main" id="{108BF8CF-DA22-1C1F-5AF6-0B16E18E28A1}"/>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79ACA3A6-8B9C-508E-8CB8-0C719E4A7528}"/>
              </a:ext>
            </a:extLst>
          </p:cNvPr>
          <p:cNvSpPr txBox="1"/>
          <p:nvPr/>
        </p:nvSpPr>
        <p:spPr>
          <a:xfrm>
            <a:off x="9158288" y="2181225"/>
            <a:ext cx="2809875" cy="4093428"/>
          </a:xfrm>
          <a:prstGeom prst="rect">
            <a:avLst/>
          </a:prstGeom>
          <a:noFill/>
        </p:spPr>
        <p:txBody>
          <a:bodyPr>
            <a:spAutoFit/>
          </a:bodyPr>
          <a:lstStyle/>
          <a:p>
            <a:pPr marL="285750" indent="-285750">
              <a:buFont typeface="Wingdings" panose="05000000000000000000" pitchFamily="2" charset="2"/>
              <a:buChar char="§"/>
              <a:defRPr/>
            </a:pPr>
            <a:r>
              <a:rPr lang="en-US" sz="2000" dirty="0">
                <a:latin typeface="+mn-lt"/>
              </a:rPr>
              <a:t>If the head coach has not submitted the lineup by the end of the prematch warmup, then subsequent unnecessary delay (administrative red card) assessed at the start of set No.1, which results in a loss of rally/point awarded to the opponent.</a:t>
            </a:r>
          </a:p>
        </p:txBody>
      </p:sp>
      <p:pic>
        <p:nvPicPr>
          <p:cNvPr id="6" name="Picture 5">
            <a:extLst>
              <a:ext uri="{FF2B5EF4-FFF2-40B4-BE49-F238E27FC236}">
                <a16:creationId xmlns:a16="http://schemas.microsoft.com/office/drawing/2014/main" id="{DC1D15A8-09BE-8A8B-44C2-6A7224673D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7938"/>
            <a:ext cx="21177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DA623-A33C-C2F3-FEF6-E1079979684F}"/>
              </a:ext>
            </a:extLst>
          </p:cNvPr>
          <p:cNvSpPr>
            <a:spLocks noGrp="1"/>
          </p:cNvSpPr>
          <p:nvPr>
            <p:ph type="title"/>
          </p:nvPr>
        </p:nvSpPr>
        <p:spPr>
          <a:xfrm>
            <a:off x="1962150" y="528638"/>
            <a:ext cx="10026650" cy="1203325"/>
          </a:xfrm>
        </p:spPr>
        <p:txBody>
          <a:bodyPr/>
          <a:lstStyle/>
          <a:p>
            <a:pPr>
              <a:defRPr/>
            </a:pPr>
            <a:r>
              <a:rPr lang="en-US" dirty="0"/>
              <a:t>Correcting a submitted lineup </a:t>
            </a:r>
            <a:r>
              <a:rPr lang="en-US" dirty="0">
                <a:solidFill>
                  <a:srgbClr val="FF0000"/>
                </a:solidFill>
              </a:rPr>
              <a:t>- reminder</a:t>
            </a:r>
            <a:br>
              <a:rPr lang="en-US" dirty="0"/>
            </a:br>
            <a:r>
              <a:rPr lang="en-US" sz="2800" dirty="0"/>
              <a:t>7-1-4</a:t>
            </a:r>
            <a:r>
              <a:rPr lang="en-US" sz="2800" cap="none" dirty="0"/>
              <a:t>a</a:t>
            </a:r>
            <a:r>
              <a:rPr lang="en-US" sz="2800" dirty="0"/>
              <a:t>(1) &amp; 7-1-4</a:t>
            </a:r>
            <a:r>
              <a:rPr lang="en-US" sz="2800" cap="none" dirty="0"/>
              <a:t>a</a:t>
            </a:r>
            <a:r>
              <a:rPr lang="en-US" sz="2800" dirty="0"/>
              <a:t>(2) New</a:t>
            </a:r>
          </a:p>
        </p:txBody>
      </p:sp>
      <p:sp>
        <p:nvSpPr>
          <p:cNvPr id="4" name="Footer Placeholder 3">
            <a:extLst>
              <a:ext uri="{FF2B5EF4-FFF2-40B4-BE49-F238E27FC236}">
                <a16:creationId xmlns:a16="http://schemas.microsoft.com/office/drawing/2014/main" id="{7500B848-A5BB-0D85-33CB-DE0FA69E3169}"/>
              </a:ext>
            </a:extLst>
          </p:cNvPr>
          <p:cNvSpPr>
            <a:spLocks noGrp="1"/>
          </p:cNvSpPr>
          <p:nvPr>
            <p:ph type="ftr" sz="quarter" idx="11"/>
          </p:nvPr>
        </p:nvSpPr>
        <p:spPr/>
        <p:txBody>
          <a:bodyPr/>
          <a:lstStyle/>
          <a:p>
            <a:pPr>
              <a:defRPr/>
            </a:pPr>
            <a:r>
              <a:rPr lang="en-US" dirty="0"/>
              <a:t>www.nfhs.org</a:t>
            </a:r>
          </a:p>
        </p:txBody>
      </p:sp>
      <p:pic>
        <p:nvPicPr>
          <p:cNvPr id="96260" name="Content Placeholder 8" descr="A screenshot of a cell phone&#10;&#10;Description automatically generated">
            <a:extLst>
              <a:ext uri="{FF2B5EF4-FFF2-40B4-BE49-F238E27FC236}">
                <a16:creationId xmlns:a16="http://schemas.microsoft.com/office/drawing/2014/main" id="{DABD1F8E-4ED3-4C3E-C61A-CA498029C91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379663" y="1901825"/>
            <a:ext cx="7812087" cy="3825875"/>
          </a:xfrm>
        </p:spPr>
      </p:pic>
      <p:sp>
        <p:nvSpPr>
          <p:cNvPr id="3" name="Oval 2">
            <a:extLst>
              <a:ext uri="{FF2B5EF4-FFF2-40B4-BE49-F238E27FC236}">
                <a16:creationId xmlns:a16="http://schemas.microsoft.com/office/drawing/2014/main" id="{9AFBE407-F00A-9073-43F9-9FD0883B9FA3}"/>
              </a:ext>
            </a:extLst>
          </p:cNvPr>
          <p:cNvSpPr/>
          <p:nvPr/>
        </p:nvSpPr>
        <p:spPr>
          <a:xfrm>
            <a:off x="3313113" y="2797175"/>
            <a:ext cx="269875" cy="258763"/>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6262" name="TextBox 6">
            <a:extLst>
              <a:ext uri="{FF2B5EF4-FFF2-40B4-BE49-F238E27FC236}">
                <a16:creationId xmlns:a16="http://schemas.microsoft.com/office/drawing/2014/main" id="{BC77F0C7-9514-0246-1898-3F260579CFDF}"/>
              </a:ext>
            </a:extLst>
          </p:cNvPr>
          <p:cNvSpPr txBox="1">
            <a:spLocks noChangeArrowheads="1"/>
          </p:cNvSpPr>
          <p:nvPr/>
        </p:nvSpPr>
        <p:spPr bwMode="auto">
          <a:xfrm>
            <a:off x="2179638" y="5727700"/>
            <a:ext cx="8599487"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buFont typeface="Arial" panose="020B0604020202020204" pitchFamily="34" charset="0"/>
              <a:buChar char="•"/>
            </a:pPr>
            <a:r>
              <a:rPr lang="en-US" altLang="en-US" sz="2000">
                <a:latin typeface="Arial" panose="020B0604020202020204" pitchFamily="34" charset="0"/>
              </a:rPr>
              <a:t>If a clerical error is made on the lineup by listing a libero number that no team member is wearing, the error shall be corrected without penalty. </a:t>
            </a:r>
          </a:p>
        </p:txBody>
      </p:sp>
      <p:sp>
        <p:nvSpPr>
          <p:cNvPr id="8" name="Oval 7">
            <a:extLst>
              <a:ext uri="{FF2B5EF4-FFF2-40B4-BE49-F238E27FC236}">
                <a16:creationId xmlns:a16="http://schemas.microsoft.com/office/drawing/2014/main" id="{333C1830-805C-052F-817D-8DB85F50A655}"/>
              </a:ext>
            </a:extLst>
          </p:cNvPr>
          <p:cNvSpPr/>
          <p:nvPr/>
        </p:nvSpPr>
        <p:spPr>
          <a:xfrm>
            <a:off x="8382000" y="2797175"/>
            <a:ext cx="361950" cy="40322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96264" name="Picture 5">
            <a:extLst>
              <a:ext uri="{FF2B5EF4-FFF2-40B4-BE49-F238E27FC236}">
                <a16:creationId xmlns:a16="http://schemas.microsoft.com/office/drawing/2014/main" id="{C36092BD-92B2-B3F7-502B-763E9527A7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1800" y="30163"/>
            <a:ext cx="2278063" cy="39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5FE2C3-9AB0-FB83-D0FA-6D96D86F41F2}"/>
              </a:ext>
            </a:extLst>
          </p:cNvPr>
          <p:cNvSpPr>
            <a:spLocks noGrp="1"/>
          </p:cNvSpPr>
          <p:nvPr>
            <p:ph type="title"/>
          </p:nvPr>
        </p:nvSpPr>
        <p:spPr/>
        <p:txBody>
          <a:bodyPr/>
          <a:lstStyle/>
          <a:p>
            <a:r>
              <a:rPr lang="en-US" dirty="0"/>
              <a:t>Prepping for season</a:t>
            </a:r>
          </a:p>
        </p:txBody>
      </p:sp>
      <p:sp>
        <p:nvSpPr>
          <p:cNvPr id="7" name="Content Placeholder 6">
            <a:extLst>
              <a:ext uri="{FF2B5EF4-FFF2-40B4-BE49-F238E27FC236}">
                <a16:creationId xmlns:a16="http://schemas.microsoft.com/office/drawing/2014/main" id="{FF998EAA-141C-8404-1A92-F8D52A0B1399}"/>
              </a:ext>
            </a:extLst>
          </p:cNvPr>
          <p:cNvSpPr>
            <a:spLocks noGrp="1"/>
          </p:cNvSpPr>
          <p:nvPr>
            <p:ph sz="half" idx="1"/>
          </p:nvPr>
        </p:nvSpPr>
        <p:spPr>
          <a:xfrm>
            <a:off x="848751" y="1849661"/>
            <a:ext cx="5613009" cy="4713969"/>
          </a:xfrm>
        </p:spPr>
        <p:txBody>
          <a:bodyPr/>
          <a:lstStyle/>
          <a:p>
            <a:r>
              <a:rPr lang="en-US" sz="2100" dirty="0">
                <a:solidFill>
                  <a:schemeClr val="tx2"/>
                </a:solidFill>
              </a:rPr>
              <a:t>Table Crew</a:t>
            </a:r>
          </a:p>
          <a:p>
            <a:pPr lvl="1"/>
            <a:r>
              <a:rPr lang="en-US" sz="2100" dirty="0">
                <a:solidFill>
                  <a:schemeClr val="tx2"/>
                </a:solidFill>
              </a:rPr>
              <a:t>Adult at the table</a:t>
            </a:r>
          </a:p>
          <a:p>
            <a:pPr lvl="1"/>
            <a:r>
              <a:rPr lang="en-US" sz="2100" dirty="0">
                <a:solidFill>
                  <a:schemeClr val="tx2"/>
                </a:solidFill>
              </a:rPr>
              <a:t>Train your scorer – experienced, should be adult</a:t>
            </a:r>
          </a:p>
          <a:p>
            <a:pPr lvl="1"/>
            <a:r>
              <a:rPr lang="en-US" sz="2100" dirty="0">
                <a:solidFill>
                  <a:schemeClr val="tx2"/>
                </a:solidFill>
              </a:rPr>
              <a:t>Libero Tracker can be a player</a:t>
            </a:r>
          </a:p>
          <a:p>
            <a:pPr lvl="1"/>
            <a:r>
              <a:rPr lang="en-US" sz="2100" dirty="0">
                <a:solidFill>
                  <a:schemeClr val="tx2"/>
                </a:solidFill>
              </a:rPr>
              <a:t>Timer/Clock person</a:t>
            </a:r>
          </a:p>
          <a:p>
            <a:pPr lvl="1"/>
            <a:r>
              <a:rPr lang="en-US" sz="2100" dirty="0">
                <a:solidFill>
                  <a:schemeClr val="tx2"/>
                </a:solidFill>
              </a:rPr>
              <a:t>Score Book – train them; no switching during the match!!</a:t>
            </a:r>
          </a:p>
          <a:p>
            <a:r>
              <a:rPr lang="en-US" sz="2100" dirty="0">
                <a:solidFill>
                  <a:schemeClr val="tx2"/>
                </a:solidFill>
              </a:rPr>
              <a:t>Line Judges</a:t>
            </a:r>
          </a:p>
          <a:p>
            <a:pPr lvl="1"/>
            <a:r>
              <a:rPr lang="en-US" sz="2100" dirty="0">
                <a:solidFill>
                  <a:schemeClr val="tx2"/>
                </a:solidFill>
              </a:rPr>
              <a:t>Frosh/JV matches Host school supplies</a:t>
            </a:r>
          </a:p>
          <a:p>
            <a:pPr lvl="1"/>
            <a:r>
              <a:rPr lang="en-US" sz="2100" dirty="0">
                <a:solidFill>
                  <a:schemeClr val="tx2"/>
                </a:solidFill>
              </a:rPr>
              <a:t>Varsity matches – Host school supplies or NNVOA provides</a:t>
            </a:r>
          </a:p>
          <a:p>
            <a:pPr lvl="1"/>
            <a:r>
              <a:rPr lang="en-US" sz="2100" dirty="0">
                <a:solidFill>
                  <a:schemeClr val="tx2"/>
                </a:solidFill>
              </a:rPr>
              <a:t>Train them – bring all LJs to the pre-match meet with R2 for instruction</a:t>
            </a:r>
          </a:p>
          <a:p>
            <a:pPr lvl="1"/>
            <a:endParaRPr lang="en-US" sz="1800" dirty="0">
              <a:solidFill>
                <a:schemeClr val="tx2"/>
              </a:solidFill>
            </a:endParaRPr>
          </a:p>
        </p:txBody>
      </p:sp>
      <p:pic>
        <p:nvPicPr>
          <p:cNvPr id="9" name="Picture 8">
            <a:extLst>
              <a:ext uri="{FF2B5EF4-FFF2-40B4-BE49-F238E27FC236}">
                <a16:creationId xmlns:a16="http://schemas.microsoft.com/office/drawing/2014/main" id="{0ADB1D2A-6502-E6CF-0DC5-6C1BF0F42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21486" y="6008256"/>
            <a:ext cx="1168803" cy="555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ontent Placeholder 6">
            <a:extLst>
              <a:ext uri="{FF2B5EF4-FFF2-40B4-BE49-F238E27FC236}">
                <a16:creationId xmlns:a16="http://schemas.microsoft.com/office/drawing/2014/main" id="{F10F36EB-7170-069F-21C7-4C8D7B204109}"/>
              </a:ext>
            </a:extLst>
          </p:cNvPr>
          <p:cNvSpPr txBox="1">
            <a:spLocks/>
          </p:cNvSpPr>
          <p:nvPr/>
        </p:nvSpPr>
        <p:spPr bwMode="auto">
          <a:xfrm>
            <a:off x="6705599" y="1849661"/>
            <a:ext cx="5262564" cy="4591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0"/>
              </a:spcBef>
              <a:spcAft>
                <a:spcPct val="0"/>
              </a:spcAft>
              <a:buFont typeface="Wingdings" panose="05000000000000000000" pitchFamily="2" charset="2"/>
              <a:buChar char="§"/>
              <a:defRPr sz="2800" kern="1200">
                <a:solidFill>
                  <a:schemeClr val="tx1"/>
                </a:solidFill>
                <a:latin typeface="+mn-lt"/>
                <a:ea typeface="+mn-ea"/>
                <a:cs typeface="+mn-cs"/>
              </a:defRPr>
            </a:lvl1pPr>
            <a:lvl2pPr marL="742950" indent="-285750" algn="l" rtl="0" eaLnBrk="0" fontAlgn="base" hangingPunct="0">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0" fontAlgn="base" hangingPunct="0">
              <a:spcBef>
                <a:spcPct val="0"/>
              </a:spcBef>
              <a:spcAft>
                <a:spcPct val="0"/>
              </a:spcAft>
              <a:buFont typeface="Courier New" panose="02070309020205020404" pitchFamily="49" charset="0"/>
              <a:buChar char="o"/>
              <a:defRPr sz="1800" kern="1200">
                <a:solidFill>
                  <a:schemeClr val="tx1"/>
                </a:solidFill>
                <a:latin typeface="+mn-lt"/>
                <a:ea typeface="+mn-ea"/>
                <a:cs typeface="+mn-cs"/>
              </a:defRPr>
            </a:lvl4pPr>
            <a:lvl5pPr marL="2057400" indent="-228600" algn="l" rtl="0" eaLnBrk="0" fontAlgn="base" hangingPunct="0">
              <a:spcBef>
                <a:spcPct val="0"/>
              </a:spcBef>
              <a:spcAft>
                <a:spcPct val="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r>
              <a:rPr lang="en-US" sz="2100" dirty="0">
                <a:solidFill>
                  <a:schemeClr val="tx2"/>
                </a:solidFill>
              </a:rPr>
              <a:t>Equipment</a:t>
            </a:r>
          </a:p>
          <a:p>
            <a:pPr lvl="1"/>
            <a:r>
              <a:rPr lang="en-US" sz="2100" dirty="0">
                <a:solidFill>
                  <a:schemeClr val="tx2"/>
                </a:solidFill>
              </a:rPr>
              <a:t>Ref stand – safe and stable/ Poles - Padding</a:t>
            </a:r>
          </a:p>
          <a:p>
            <a:pPr lvl="1"/>
            <a:r>
              <a:rPr lang="en-US" sz="2100" dirty="0">
                <a:solidFill>
                  <a:schemeClr val="tx2"/>
                </a:solidFill>
              </a:rPr>
              <a:t>Net and antenna</a:t>
            </a:r>
          </a:p>
          <a:p>
            <a:pPr lvl="1"/>
            <a:r>
              <a:rPr lang="en-US" sz="2100" dirty="0">
                <a:solidFill>
                  <a:schemeClr val="tx2"/>
                </a:solidFill>
              </a:rPr>
              <a:t>Balls – NFHS authenticating mark (purchase game balls)</a:t>
            </a:r>
          </a:p>
          <a:p>
            <a:r>
              <a:rPr lang="en-US" sz="2100" dirty="0">
                <a:solidFill>
                  <a:schemeClr val="tx2"/>
                </a:solidFill>
              </a:rPr>
              <a:t>Uniforms – Legal?</a:t>
            </a:r>
          </a:p>
          <a:p>
            <a:r>
              <a:rPr lang="en-US" sz="2100" dirty="0">
                <a:solidFill>
                  <a:schemeClr val="tx2"/>
                </a:solidFill>
              </a:rPr>
              <a:t>Bench set up – chairs, other?</a:t>
            </a:r>
          </a:p>
          <a:p>
            <a:r>
              <a:rPr lang="en-US" sz="2100" dirty="0">
                <a:solidFill>
                  <a:schemeClr val="tx2"/>
                </a:solidFill>
              </a:rPr>
              <a:t>Ball Retrievers – MUST PROVIDE for all matches (exception at small schools)</a:t>
            </a:r>
          </a:p>
          <a:p>
            <a:r>
              <a:rPr lang="en-US" sz="2100" dirty="0">
                <a:solidFill>
                  <a:schemeClr val="tx2"/>
                </a:solidFill>
              </a:rPr>
              <a:t>Court Markings compliant??</a:t>
            </a:r>
          </a:p>
          <a:p>
            <a:r>
              <a:rPr lang="en-US" sz="2100" dirty="0">
                <a:solidFill>
                  <a:schemeClr val="tx2"/>
                </a:solidFill>
              </a:rPr>
              <a:t>ADD MATCHES TO SCHEDULE</a:t>
            </a:r>
          </a:p>
          <a:p>
            <a:pPr lvl="1"/>
            <a:r>
              <a:rPr lang="en-US" sz="1800" dirty="0"/>
              <a:t>18 matches plus 2 tournaments</a:t>
            </a:r>
          </a:p>
        </p:txBody>
      </p:sp>
    </p:spTree>
    <p:extLst>
      <p:ext uri="{BB962C8B-B14F-4D97-AF65-F5344CB8AC3E}">
        <p14:creationId xmlns:p14="http://schemas.microsoft.com/office/powerpoint/2010/main" val="341359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 calcmode="lin" valueType="num">
                                      <p:cBhvr additive="base">
                                        <p:cTn id="15"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7">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anim calcmode="lin" valueType="num">
                                      <p:cBhvr additive="base">
                                        <p:cTn id="2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4" end="4"/>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anim calcmode="lin" valueType="num">
                                      <p:cBhvr additive="base">
                                        <p:cTn id="27" dur="500" fill="hold"/>
                                        <p:tgtEl>
                                          <p:spTgt spid="7">
                                            <p:txEl>
                                              <p:pRg st="5" end="5"/>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7">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7">
                                            <p:txEl>
                                              <p:pRg st="6" end="6"/>
                                            </p:txEl>
                                          </p:spTgt>
                                        </p:tgtEl>
                                        <p:attrNameLst>
                                          <p:attrName>style.visibility</p:attrName>
                                        </p:attrNameLst>
                                      </p:cBhvr>
                                      <p:to>
                                        <p:strVal val="visible"/>
                                      </p:to>
                                    </p:set>
                                    <p:anim calcmode="lin" valueType="num">
                                      <p:cBhvr additive="base">
                                        <p:cTn id="33" dur="500" fill="hold"/>
                                        <p:tgtEl>
                                          <p:spTgt spid="7">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7">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7">
                                            <p:txEl>
                                              <p:pRg st="7" end="7"/>
                                            </p:txEl>
                                          </p:spTgt>
                                        </p:tgtEl>
                                        <p:attrNameLst>
                                          <p:attrName>style.visibility</p:attrName>
                                        </p:attrNameLst>
                                      </p:cBhvr>
                                      <p:to>
                                        <p:strVal val="visible"/>
                                      </p:to>
                                    </p:set>
                                    <p:anim calcmode="lin" valueType="num">
                                      <p:cBhvr additive="base">
                                        <p:cTn id="37" dur="500" fill="hold"/>
                                        <p:tgtEl>
                                          <p:spTgt spid="7">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7">
                                            <p:txEl>
                                              <p:pRg st="8" end="8"/>
                                            </p:txEl>
                                          </p:spTgt>
                                        </p:tgtEl>
                                        <p:attrNameLst>
                                          <p:attrName>style.visibility</p:attrName>
                                        </p:attrNameLst>
                                      </p:cBhvr>
                                      <p:to>
                                        <p:strVal val="visible"/>
                                      </p:to>
                                    </p:set>
                                    <p:anim calcmode="lin" valueType="num">
                                      <p:cBhvr additive="base">
                                        <p:cTn id="41" dur="500" fill="hold"/>
                                        <p:tgtEl>
                                          <p:spTgt spid="7">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7">
                                            <p:txEl>
                                              <p:pRg st="9" end="9"/>
                                            </p:txEl>
                                          </p:spTgt>
                                        </p:tgtEl>
                                        <p:attrNameLst>
                                          <p:attrName>style.visibility</p:attrName>
                                        </p:attrNameLst>
                                      </p:cBhvr>
                                      <p:to>
                                        <p:strVal val="visible"/>
                                      </p:to>
                                    </p:set>
                                    <p:anim calcmode="lin" valueType="num">
                                      <p:cBhvr additive="base">
                                        <p:cTn id="45" dur="500" fill="hold"/>
                                        <p:tgtEl>
                                          <p:spTgt spid="7">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7">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nodeType="clickEffect">
                                  <p:stCondLst>
                                    <p:cond delay="0"/>
                                  </p:stCondLst>
                                  <p:childTnLst>
                                    <p:set>
                                      <p:cBhvr>
                                        <p:cTn id="50" dur="1" fill="hold">
                                          <p:stCondLst>
                                            <p:cond delay="0"/>
                                          </p:stCondLst>
                                        </p:cTn>
                                        <p:tgtEl>
                                          <p:spTgt spid="11">
                                            <p:txEl>
                                              <p:pRg st="0" end="0"/>
                                            </p:txEl>
                                          </p:spTgt>
                                        </p:tgtEl>
                                        <p:attrNameLst>
                                          <p:attrName>style.visibility</p:attrName>
                                        </p:attrNameLst>
                                      </p:cBhvr>
                                      <p:to>
                                        <p:strVal val="visible"/>
                                      </p:to>
                                    </p:set>
                                    <p:anim calcmode="lin" valueType="num">
                                      <p:cBhvr additive="base">
                                        <p:cTn id="51"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11">
                                            <p:txEl>
                                              <p:pRg st="1" end="1"/>
                                            </p:txEl>
                                          </p:spTgt>
                                        </p:tgtEl>
                                        <p:attrNameLst>
                                          <p:attrName>style.visibility</p:attrName>
                                        </p:attrNameLst>
                                      </p:cBhvr>
                                      <p:to>
                                        <p:strVal val="visible"/>
                                      </p:to>
                                    </p:set>
                                    <p:anim calcmode="lin" valueType="num">
                                      <p:cBhvr additive="base">
                                        <p:cTn id="55"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11">
                                            <p:txEl>
                                              <p:pRg st="2" end="2"/>
                                            </p:txEl>
                                          </p:spTgt>
                                        </p:tgtEl>
                                        <p:attrNameLst>
                                          <p:attrName>style.visibility</p:attrName>
                                        </p:attrNameLst>
                                      </p:cBhvr>
                                      <p:to>
                                        <p:strVal val="visible"/>
                                      </p:to>
                                    </p:set>
                                    <p:anim calcmode="lin" valueType="num">
                                      <p:cBhvr additive="base">
                                        <p:cTn id="59"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11">
                                            <p:txEl>
                                              <p:pRg st="2" end="2"/>
                                            </p:txEl>
                                          </p:spTgt>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11">
                                            <p:txEl>
                                              <p:pRg st="3" end="3"/>
                                            </p:txEl>
                                          </p:spTgt>
                                        </p:tgtEl>
                                        <p:attrNameLst>
                                          <p:attrName>style.visibility</p:attrName>
                                        </p:attrNameLst>
                                      </p:cBhvr>
                                      <p:to>
                                        <p:strVal val="visible"/>
                                      </p:to>
                                    </p:set>
                                    <p:anim calcmode="lin" valueType="num">
                                      <p:cBhvr additive="base">
                                        <p:cTn id="63" dur="500" fill="hold"/>
                                        <p:tgtEl>
                                          <p:spTgt spid="11">
                                            <p:txEl>
                                              <p:pRg st="3" end="3"/>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nodeType="clickEffect">
                                  <p:stCondLst>
                                    <p:cond delay="0"/>
                                  </p:stCondLst>
                                  <p:childTnLst>
                                    <p:set>
                                      <p:cBhvr>
                                        <p:cTn id="68" dur="1" fill="hold">
                                          <p:stCondLst>
                                            <p:cond delay="0"/>
                                          </p:stCondLst>
                                        </p:cTn>
                                        <p:tgtEl>
                                          <p:spTgt spid="11">
                                            <p:txEl>
                                              <p:pRg st="4" end="4"/>
                                            </p:txEl>
                                          </p:spTgt>
                                        </p:tgtEl>
                                        <p:attrNameLst>
                                          <p:attrName>style.visibility</p:attrName>
                                        </p:attrNameLst>
                                      </p:cBhvr>
                                      <p:to>
                                        <p:strVal val="visible"/>
                                      </p:to>
                                    </p:set>
                                    <p:anim calcmode="lin" valueType="num">
                                      <p:cBhvr additive="base">
                                        <p:cTn id="69"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11">
                                            <p:txEl>
                                              <p:pRg st="4" end="4"/>
                                            </p:txEl>
                                          </p:spTgt>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11">
                                            <p:txEl>
                                              <p:pRg st="5" end="5"/>
                                            </p:txEl>
                                          </p:spTgt>
                                        </p:tgtEl>
                                        <p:attrNameLst>
                                          <p:attrName>style.visibility</p:attrName>
                                        </p:attrNameLst>
                                      </p:cBhvr>
                                      <p:to>
                                        <p:strVal val="visible"/>
                                      </p:to>
                                    </p:set>
                                    <p:anim calcmode="lin" valueType="num">
                                      <p:cBhvr additive="base">
                                        <p:cTn id="73" dur="500" fill="hold"/>
                                        <p:tgtEl>
                                          <p:spTgt spid="11">
                                            <p:txEl>
                                              <p:pRg st="5" end="5"/>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1">
                                            <p:txEl>
                                              <p:pRg st="6" end="6"/>
                                            </p:txEl>
                                          </p:spTgt>
                                        </p:tgtEl>
                                        <p:attrNameLst>
                                          <p:attrName>style.visibility</p:attrName>
                                        </p:attrNameLst>
                                      </p:cBhvr>
                                      <p:to>
                                        <p:strVal val="visible"/>
                                      </p:to>
                                    </p:set>
                                    <p:anim calcmode="lin" valueType="num">
                                      <p:cBhvr additive="base">
                                        <p:cTn id="79"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nodeType="clickEffect">
                                  <p:stCondLst>
                                    <p:cond delay="0"/>
                                  </p:stCondLst>
                                  <p:childTnLst>
                                    <p:set>
                                      <p:cBhvr>
                                        <p:cTn id="84" dur="1" fill="hold">
                                          <p:stCondLst>
                                            <p:cond delay="0"/>
                                          </p:stCondLst>
                                        </p:cTn>
                                        <p:tgtEl>
                                          <p:spTgt spid="11">
                                            <p:txEl>
                                              <p:pRg st="7" end="7"/>
                                            </p:txEl>
                                          </p:spTgt>
                                        </p:tgtEl>
                                        <p:attrNameLst>
                                          <p:attrName>style.visibility</p:attrName>
                                        </p:attrNameLst>
                                      </p:cBhvr>
                                      <p:to>
                                        <p:strVal val="visible"/>
                                      </p:to>
                                    </p:set>
                                    <p:anim calcmode="lin" valueType="num">
                                      <p:cBhvr additive="base">
                                        <p:cTn id="85" dur="500" fill="hold"/>
                                        <p:tgtEl>
                                          <p:spTgt spid="11">
                                            <p:txEl>
                                              <p:pRg st="7" end="7"/>
                                            </p:txEl>
                                          </p:spTgt>
                                        </p:tgtEl>
                                        <p:attrNameLst>
                                          <p:attrName>ppt_x</p:attrName>
                                        </p:attrNameLst>
                                      </p:cBhvr>
                                      <p:tavLst>
                                        <p:tav tm="0">
                                          <p:val>
                                            <p:strVal val="#ppt_x"/>
                                          </p:val>
                                        </p:tav>
                                        <p:tav tm="100000">
                                          <p:val>
                                            <p:strVal val="#ppt_x"/>
                                          </p:val>
                                        </p:tav>
                                      </p:tavLst>
                                    </p:anim>
                                    <p:anim calcmode="lin" valueType="num">
                                      <p:cBhvr additive="base">
                                        <p:cTn id="86" dur="500" fill="hold"/>
                                        <p:tgtEl>
                                          <p:spTgt spid="1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nodeType="clickEffect">
                                  <p:stCondLst>
                                    <p:cond delay="0"/>
                                  </p:stCondLst>
                                  <p:childTnLst>
                                    <p:set>
                                      <p:cBhvr>
                                        <p:cTn id="90" dur="1" fill="hold">
                                          <p:stCondLst>
                                            <p:cond delay="0"/>
                                          </p:stCondLst>
                                        </p:cTn>
                                        <p:tgtEl>
                                          <p:spTgt spid="11">
                                            <p:txEl>
                                              <p:pRg st="8" end="8"/>
                                            </p:txEl>
                                          </p:spTgt>
                                        </p:tgtEl>
                                        <p:attrNameLst>
                                          <p:attrName>style.visibility</p:attrName>
                                        </p:attrNameLst>
                                      </p:cBhvr>
                                      <p:to>
                                        <p:strVal val="visible"/>
                                      </p:to>
                                    </p:set>
                                    <p:anim calcmode="lin" valueType="num">
                                      <p:cBhvr additive="base">
                                        <p:cTn id="91" dur="500" fill="hold"/>
                                        <p:tgtEl>
                                          <p:spTgt spid="11">
                                            <p:txEl>
                                              <p:pRg st="8" end="8"/>
                                            </p:txEl>
                                          </p:spTgt>
                                        </p:tgtEl>
                                        <p:attrNameLst>
                                          <p:attrName>ppt_x</p:attrName>
                                        </p:attrNameLst>
                                      </p:cBhvr>
                                      <p:tavLst>
                                        <p:tav tm="0">
                                          <p:val>
                                            <p:strVal val="#ppt_x"/>
                                          </p:val>
                                        </p:tav>
                                        <p:tav tm="100000">
                                          <p:val>
                                            <p:strVal val="#ppt_x"/>
                                          </p:val>
                                        </p:tav>
                                      </p:tavLst>
                                    </p:anim>
                                    <p:anim calcmode="lin" valueType="num">
                                      <p:cBhvr additive="base">
                                        <p:cTn id="92" dur="500" fill="hold"/>
                                        <p:tgtEl>
                                          <p:spTgt spid="1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1">
                                            <p:txEl>
                                              <p:pRg st="9" end="9"/>
                                            </p:txEl>
                                          </p:spTgt>
                                        </p:tgtEl>
                                        <p:attrNameLst>
                                          <p:attrName>style.visibility</p:attrName>
                                        </p:attrNameLst>
                                      </p:cBhvr>
                                      <p:to>
                                        <p:strVal val="visible"/>
                                      </p:to>
                                    </p:set>
                                    <p:anim calcmode="lin" valueType="num">
                                      <p:cBhvr additive="base">
                                        <p:cTn id="97" dur="500" fill="hold"/>
                                        <p:tgtEl>
                                          <p:spTgt spid="11">
                                            <p:txEl>
                                              <p:pRg st="9" end="9"/>
                                            </p:txEl>
                                          </p:spTgt>
                                        </p:tgtEl>
                                        <p:attrNameLst>
                                          <p:attrName>ppt_x</p:attrName>
                                        </p:attrNameLst>
                                      </p:cBhvr>
                                      <p:tavLst>
                                        <p:tav tm="0">
                                          <p:val>
                                            <p:strVal val="#ppt_x"/>
                                          </p:val>
                                        </p:tav>
                                        <p:tav tm="100000">
                                          <p:val>
                                            <p:strVal val="#ppt_x"/>
                                          </p:val>
                                        </p:tav>
                                      </p:tavLst>
                                    </p:anim>
                                    <p:anim calcmode="lin" valueType="num">
                                      <p:cBhvr additive="base">
                                        <p:cTn id="98" dur="500" fill="hold"/>
                                        <p:tgtEl>
                                          <p:spTgt spid="1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06BE5-4D22-4F87-A12B-8EA8D14925B1}"/>
              </a:ext>
            </a:extLst>
          </p:cNvPr>
          <p:cNvSpPr>
            <a:spLocks noGrp="1"/>
          </p:cNvSpPr>
          <p:nvPr>
            <p:ph type="title"/>
          </p:nvPr>
        </p:nvSpPr>
        <p:spPr/>
        <p:txBody>
          <a:bodyPr/>
          <a:lstStyle/>
          <a:p>
            <a:r>
              <a:rPr lang="en-US" dirty="0"/>
              <a:t>Equipment and accessories</a:t>
            </a:r>
            <a:br>
              <a:rPr lang="en-US" dirty="0"/>
            </a:br>
            <a:r>
              <a:rPr lang="en-US" dirty="0"/>
              <a:t>4-1-7</a:t>
            </a:r>
          </a:p>
        </p:txBody>
      </p:sp>
      <p:sp>
        <p:nvSpPr>
          <p:cNvPr id="4" name="Footer Placeholder 3">
            <a:extLst>
              <a:ext uri="{FF2B5EF4-FFF2-40B4-BE49-F238E27FC236}">
                <a16:creationId xmlns:a16="http://schemas.microsoft.com/office/drawing/2014/main" id="{E663400E-B919-4491-A5C6-54482B78C2A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7" name="TextBox 6">
            <a:extLst>
              <a:ext uri="{FF2B5EF4-FFF2-40B4-BE49-F238E27FC236}">
                <a16:creationId xmlns:a16="http://schemas.microsoft.com/office/drawing/2014/main" id="{C4E3761C-474A-4B13-9FB5-5145D508A91B}"/>
              </a:ext>
            </a:extLst>
          </p:cNvPr>
          <p:cNvSpPr txBox="1"/>
          <p:nvPr/>
        </p:nvSpPr>
        <p:spPr>
          <a:xfrm>
            <a:off x="1629535" y="5000975"/>
            <a:ext cx="9775883" cy="1938992"/>
          </a:xfrm>
          <a:prstGeom prst="rect">
            <a:avLst/>
          </a:prstGeom>
          <a:noFill/>
        </p:spPr>
        <p:txBody>
          <a:bodyPr wrap="square" rtlCol="0">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anose="020B0604020202020204" pitchFamily="34" charset="0"/>
              </a:rPr>
              <a:t>Small, secured stud or post jewelry may be worn above the chin.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anose="020B0604020202020204" pitchFamily="34" charset="0"/>
              </a:rPr>
              <a:t>No jewelry is permitted below the chin.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414B56"/>
                </a:solidFill>
                <a:effectLst/>
                <a:uLnTx/>
                <a:uFillTx/>
                <a:latin typeface="Calibri"/>
                <a:ea typeface="+mn-ea"/>
                <a:cs typeface="Arial" panose="020B0604020202020204" pitchFamily="34" charset="0"/>
              </a:rPr>
              <a:t>No dangles, no hoops, no drops, no </a:t>
            </a:r>
            <a:r>
              <a:rPr kumimoji="0" lang="en-US" sz="2400" b="0" i="0" u="none" strike="noStrike" kern="1200" cap="none" spc="0" normalizeH="0" baseline="0" noProof="0" dirty="0" err="1">
                <a:ln>
                  <a:noFill/>
                </a:ln>
                <a:solidFill>
                  <a:srgbClr val="414B56"/>
                </a:solidFill>
                <a:effectLst/>
                <a:uLnTx/>
                <a:uFillTx/>
                <a:latin typeface="Calibri"/>
                <a:ea typeface="+mn-ea"/>
                <a:cs typeface="Arial" panose="020B0604020202020204" pitchFamily="34" charset="0"/>
              </a:rPr>
              <a:t>huggies</a:t>
            </a:r>
            <a:r>
              <a:rPr kumimoji="0" lang="en-US" sz="2400" b="0" i="0" u="none" strike="noStrike" kern="1200" cap="none" spc="0" normalizeH="0" baseline="0" noProof="0" dirty="0">
                <a:ln>
                  <a:noFill/>
                </a:ln>
                <a:solidFill>
                  <a:srgbClr val="414B56"/>
                </a:solidFill>
                <a:effectLst/>
                <a:uLnTx/>
                <a:uFillTx/>
                <a:latin typeface="Calibri"/>
                <a:ea typeface="+mn-ea"/>
                <a:cs typeface="Arial" panose="020B0604020202020204" pitchFamily="34" charset="0"/>
              </a:rPr>
              <a:t>, no jackets, no ear climbers, no spacers...</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414B56"/>
              </a:solidFill>
              <a:effectLst/>
              <a:uLnTx/>
              <a:uFillTx/>
              <a:latin typeface="Calibri"/>
              <a:ea typeface="+mn-ea"/>
              <a:cs typeface="Arial" panose="020B0604020202020204" pitchFamily="34" charset="0"/>
            </a:endParaRPr>
          </a:p>
        </p:txBody>
      </p:sp>
      <p:pic>
        <p:nvPicPr>
          <p:cNvPr id="6" name="Picture 5" descr="A collage of a person's head&#10;&#10;Description automatically generated with low confidence">
            <a:extLst>
              <a:ext uri="{FF2B5EF4-FFF2-40B4-BE49-F238E27FC236}">
                <a16:creationId xmlns:a16="http://schemas.microsoft.com/office/drawing/2014/main" id="{DA15D1FC-82A0-1155-2EBC-2F7DA057F8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8170" y="1857026"/>
            <a:ext cx="10719993" cy="3143949"/>
          </a:xfrm>
          <a:prstGeom prst="rect">
            <a:avLst/>
          </a:prstGeom>
        </p:spPr>
      </p:pic>
    </p:spTree>
    <p:extLst>
      <p:ext uri="{BB962C8B-B14F-4D97-AF65-F5344CB8AC3E}">
        <p14:creationId xmlns:p14="http://schemas.microsoft.com/office/powerpoint/2010/main" val="30815545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61B67-C7E6-A0E1-4795-FF409138C229}"/>
              </a:ext>
            </a:extLst>
          </p:cNvPr>
          <p:cNvSpPr>
            <a:spLocks noGrp="1"/>
          </p:cNvSpPr>
          <p:nvPr>
            <p:ph type="title"/>
          </p:nvPr>
        </p:nvSpPr>
        <p:spPr/>
        <p:txBody>
          <a:bodyPr/>
          <a:lstStyle/>
          <a:p>
            <a:pPr eaLnBrk="1" hangingPunct="1">
              <a:defRPr/>
            </a:pPr>
            <a:r>
              <a:rPr lang="en-US" dirty="0"/>
              <a:t>Line judge - training</a:t>
            </a:r>
          </a:p>
        </p:txBody>
      </p:sp>
      <p:sp>
        <p:nvSpPr>
          <p:cNvPr id="4" name="Footer Placeholder 3">
            <a:extLst>
              <a:ext uri="{FF2B5EF4-FFF2-40B4-BE49-F238E27FC236}">
                <a16:creationId xmlns:a16="http://schemas.microsoft.com/office/drawing/2014/main" id="{FBAF6788-38B7-3953-1B62-60AAE6456A12}"/>
              </a:ext>
            </a:extLst>
          </p:cNvPr>
          <p:cNvSpPr>
            <a:spLocks noGrp="1"/>
          </p:cNvSpPr>
          <p:nvPr>
            <p:ph type="ftr" sz="quarter" idx="11"/>
          </p:nvPr>
        </p:nvSpPr>
        <p:spPr/>
        <p:txBody>
          <a:bodyPr/>
          <a:lstStyle/>
          <a:p>
            <a:pPr>
              <a:defRPr/>
            </a:pPr>
            <a:r>
              <a:rPr lang="en-US"/>
              <a:t>www.nfhs.org</a:t>
            </a:r>
          </a:p>
        </p:txBody>
      </p:sp>
      <p:sp>
        <p:nvSpPr>
          <p:cNvPr id="7" name="TextBox 6">
            <a:extLst>
              <a:ext uri="{FF2B5EF4-FFF2-40B4-BE49-F238E27FC236}">
                <a16:creationId xmlns:a16="http://schemas.microsoft.com/office/drawing/2014/main" id="{BE0E7C58-0CB0-FCF1-2E37-FAEF7F30D27E}"/>
              </a:ext>
            </a:extLst>
          </p:cNvPr>
          <p:cNvSpPr txBox="1"/>
          <p:nvPr/>
        </p:nvSpPr>
        <p:spPr>
          <a:xfrm>
            <a:off x="1279525" y="1993900"/>
            <a:ext cx="3738563" cy="4278094"/>
          </a:xfrm>
          <a:prstGeom prst="rect">
            <a:avLst/>
          </a:prstGeom>
          <a:noFill/>
        </p:spPr>
        <p:txBody>
          <a:bodyPr>
            <a:spAutoFit/>
          </a:bodyPr>
          <a:lstStyle/>
          <a:p>
            <a:pPr marL="285750" indent="-285750">
              <a:buFont typeface="Wingdings" panose="05000000000000000000" pitchFamily="2" charset="2"/>
              <a:buChar char="§"/>
              <a:defRPr/>
            </a:pPr>
            <a:r>
              <a:rPr lang="en-US" sz="1600" b="1" dirty="0">
                <a:latin typeface="+mn-lt"/>
              </a:rPr>
              <a:t>TRAIN YOUR PLAYERS if not provided by your local association….</a:t>
            </a:r>
          </a:p>
          <a:p>
            <a:pPr marL="285750" indent="-285750">
              <a:buFont typeface="Wingdings" panose="05000000000000000000" pitchFamily="2" charset="2"/>
              <a:buChar char="§"/>
              <a:defRPr/>
            </a:pPr>
            <a:r>
              <a:rPr lang="en-US" sz="1600" dirty="0">
                <a:latin typeface="+mn-lt"/>
              </a:rPr>
              <a:t>Server cannot contact the end line while contacting the ball for serve;</a:t>
            </a:r>
          </a:p>
          <a:p>
            <a:pPr marL="285750" indent="-285750">
              <a:buFont typeface="Wingdings" panose="05000000000000000000" pitchFamily="2" charset="2"/>
              <a:buChar char="§"/>
              <a:defRPr/>
            </a:pPr>
            <a:r>
              <a:rPr lang="en-US" sz="1600" dirty="0">
                <a:latin typeface="+mn-lt"/>
              </a:rPr>
              <a:t>Define their two lines of responsibility (end line and sideline) on their court and the other court;</a:t>
            </a:r>
          </a:p>
          <a:p>
            <a:pPr marL="285750" indent="-285750">
              <a:buFont typeface="Wingdings" panose="05000000000000000000" pitchFamily="2" charset="2"/>
              <a:buChar char="§"/>
              <a:defRPr/>
            </a:pPr>
            <a:r>
              <a:rPr lang="en-US" sz="1600" dirty="0">
                <a:latin typeface="+mn-lt"/>
              </a:rPr>
              <a:t>Remind them that a ball that lands on the line is “in”;</a:t>
            </a:r>
          </a:p>
          <a:p>
            <a:pPr marL="285750" indent="-285750">
              <a:buFont typeface="Wingdings" panose="05000000000000000000" pitchFamily="2" charset="2"/>
              <a:buChar char="§"/>
              <a:defRPr/>
            </a:pPr>
            <a:r>
              <a:rPr lang="en-US" sz="1600" dirty="0">
                <a:latin typeface="+mn-lt"/>
              </a:rPr>
              <a:t>Remind them that “out” also includes a ball contacting either antenna or if the entire ball goes outside either of the antenna (the antenna extends above the ceiling to infinity);</a:t>
            </a:r>
          </a:p>
          <a:p>
            <a:pPr marL="285750" indent="-285750">
              <a:buFont typeface="Wingdings" panose="05000000000000000000" pitchFamily="2" charset="2"/>
              <a:buChar char="§"/>
              <a:defRPr/>
            </a:pPr>
            <a:r>
              <a:rPr lang="en-US" sz="1600" dirty="0">
                <a:latin typeface="+mn-lt"/>
              </a:rPr>
              <a:t>Briefly explain the touch signal and that it is only needed at the end of a play;</a:t>
            </a:r>
          </a:p>
          <a:p>
            <a:pPr marL="285750" indent="-285750">
              <a:buFont typeface="Wingdings" panose="05000000000000000000" pitchFamily="2" charset="2"/>
              <a:buChar char="§"/>
              <a:defRPr/>
            </a:pPr>
            <a:r>
              <a:rPr lang="en-US" sz="1600" dirty="0">
                <a:latin typeface="+mn-lt"/>
              </a:rPr>
              <a:t>Demonstrate each signal as you review.</a:t>
            </a:r>
          </a:p>
        </p:txBody>
      </p:sp>
      <p:pic>
        <p:nvPicPr>
          <p:cNvPr id="64517" name="Content Placeholder 8" descr="Graphical user interface, timeline&#10;&#10;Description automatically generated">
            <a:extLst>
              <a:ext uri="{FF2B5EF4-FFF2-40B4-BE49-F238E27FC236}">
                <a16:creationId xmlns:a16="http://schemas.microsoft.com/office/drawing/2014/main" id="{98466BC4-D7E7-375C-DA66-C6C172A9972C}"/>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5018088" y="1993900"/>
            <a:ext cx="6970712" cy="4338638"/>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7D2EF-96A8-E639-31DB-6762065C9550}"/>
              </a:ext>
            </a:extLst>
          </p:cNvPr>
          <p:cNvSpPr>
            <a:spLocks noGrp="1"/>
          </p:cNvSpPr>
          <p:nvPr>
            <p:ph type="title"/>
          </p:nvPr>
        </p:nvSpPr>
        <p:spPr/>
        <p:txBody>
          <a:bodyPr/>
          <a:lstStyle/>
          <a:p>
            <a:pPr>
              <a:defRPr/>
            </a:pPr>
            <a:r>
              <a:rPr lang="en-US" dirty="0"/>
              <a:t>Court markings - attack line  - RULE 2-1-5</a:t>
            </a:r>
            <a:r>
              <a:rPr lang="en-US" dirty="0">
                <a:solidFill>
                  <a:srgbClr val="FF0000"/>
                </a:solidFill>
              </a:rPr>
              <a:t> reminder</a:t>
            </a:r>
            <a:endParaRPr lang="en-US" dirty="0"/>
          </a:p>
        </p:txBody>
      </p:sp>
      <p:sp>
        <p:nvSpPr>
          <p:cNvPr id="4" name="Footer Placeholder 3">
            <a:extLst>
              <a:ext uri="{FF2B5EF4-FFF2-40B4-BE49-F238E27FC236}">
                <a16:creationId xmlns:a16="http://schemas.microsoft.com/office/drawing/2014/main" id="{96E7F4DB-5148-8C2C-7604-3468BB00F11B}"/>
              </a:ext>
            </a:extLst>
          </p:cNvPr>
          <p:cNvSpPr>
            <a:spLocks noGrp="1"/>
          </p:cNvSpPr>
          <p:nvPr>
            <p:ph type="ftr" sz="quarter" idx="11"/>
          </p:nvPr>
        </p:nvSpPr>
        <p:spPr/>
        <p:txBody>
          <a:bodyPr/>
          <a:lstStyle/>
          <a:p>
            <a:pPr>
              <a:defRPr/>
            </a:pPr>
            <a:r>
              <a:rPr lang="en-US"/>
              <a:t>www.nfhs.org</a:t>
            </a:r>
          </a:p>
        </p:txBody>
      </p:sp>
      <p:pic>
        <p:nvPicPr>
          <p:cNvPr id="113668" name="Picture 4" descr="2017_VB_PPT_27.jpg">
            <a:extLst>
              <a:ext uri="{FF2B5EF4-FFF2-40B4-BE49-F238E27FC236}">
                <a16:creationId xmlns:a16="http://schemas.microsoft.com/office/drawing/2014/main" id="{4B6F2B84-006E-81E9-EB56-3030FD9B5F6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941513" y="3343275"/>
            <a:ext cx="7372350" cy="3181350"/>
          </a:xfrm>
          <a:noFill/>
        </p:spPr>
      </p:pic>
      <p:sp>
        <p:nvSpPr>
          <p:cNvPr id="113669" name="Content Placeholder 2">
            <a:extLst>
              <a:ext uri="{FF2B5EF4-FFF2-40B4-BE49-F238E27FC236}">
                <a16:creationId xmlns:a16="http://schemas.microsoft.com/office/drawing/2014/main" id="{E7B58C23-8121-6DAC-5DF2-0D1EE8A1B245}"/>
              </a:ext>
            </a:extLst>
          </p:cNvPr>
          <p:cNvSpPr txBox="1">
            <a:spLocks noChangeArrowheads="1"/>
          </p:cNvSpPr>
          <p:nvPr/>
        </p:nvSpPr>
        <p:spPr bwMode="auto">
          <a:xfrm>
            <a:off x="1005840" y="1881188"/>
            <a:ext cx="10805159"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r>
              <a:rPr lang="en-US" altLang="en-US" sz="2400" dirty="0"/>
              <a:t>The attack line </a:t>
            </a:r>
            <a:r>
              <a:rPr lang="en-US" altLang="en-US" sz="2400" b="1" dirty="0">
                <a:solidFill>
                  <a:srgbClr val="0066FF"/>
                </a:solidFill>
              </a:rPr>
              <a:t>shall be solid and of one clearly visible color </a:t>
            </a:r>
            <a:r>
              <a:rPr lang="en-US" altLang="en-US" sz="2400" dirty="0"/>
              <a:t>regardless of whether or not there is a logo on the court.  This ensures visibility to determine legal player action.  </a:t>
            </a:r>
            <a:r>
              <a:rPr lang="en-US" altLang="en-US" sz="2400" b="1" dirty="0"/>
              <a:t>Put tape down so court is in compliance.</a:t>
            </a:r>
          </a:p>
        </p:txBody>
      </p:sp>
      <p:sp>
        <p:nvSpPr>
          <p:cNvPr id="3" name="TextBox 2">
            <a:extLst>
              <a:ext uri="{FF2B5EF4-FFF2-40B4-BE49-F238E27FC236}">
                <a16:creationId xmlns:a16="http://schemas.microsoft.com/office/drawing/2014/main" id="{68D8A2B9-B0C3-89BC-2894-642A084EC4D5}"/>
              </a:ext>
            </a:extLst>
          </p:cNvPr>
          <p:cNvSpPr txBox="1"/>
          <p:nvPr/>
        </p:nvSpPr>
        <p:spPr>
          <a:xfrm>
            <a:off x="9818687" y="3143805"/>
            <a:ext cx="1992312" cy="369332"/>
          </a:xfrm>
          <a:prstGeom prst="rect">
            <a:avLst/>
          </a:prstGeom>
          <a:noFill/>
        </p:spPr>
        <p:txBody>
          <a:bodyPr wrap="square" rtlCol="0">
            <a:spAutoFit/>
          </a:bodyPr>
          <a:lstStyle/>
          <a:p>
            <a:r>
              <a:rPr lang="en-US" dirty="0"/>
              <a:t>Attack line</a:t>
            </a:r>
          </a:p>
        </p:txBody>
      </p:sp>
      <p:cxnSp>
        <p:nvCxnSpPr>
          <p:cNvPr id="6" name="Straight Arrow Connector 5">
            <a:extLst>
              <a:ext uri="{FF2B5EF4-FFF2-40B4-BE49-F238E27FC236}">
                <a16:creationId xmlns:a16="http://schemas.microsoft.com/office/drawing/2014/main" id="{27440136-FFF6-F35D-8679-7DBF78AAF79F}"/>
              </a:ext>
            </a:extLst>
          </p:cNvPr>
          <p:cNvCxnSpPr/>
          <p:nvPr/>
        </p:nvCxnSpPr>
        <p:spPr>
          <a:xfrm flipH="1">
            <a:off x="7663596" y="3529529"/>
            <a:ext cx="2332892" cy="906284"/>
          </a:xfrm>
          <a:prstGeom prst="straightConnector1">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FDA716-DE9A-2EB9-FACB-2B5939ED4598}"/>
              </a:ext>
            </a:extLst>
          </p:cNvPr>
          <p:cNvSpPr>
            <a:spLocks noGrp="1"/>
          </p:cNvSpPr>
          <p:nvPr>
            <p:ph type="title"/>
          </p:nvPr>
        </p:nvSpPr>
        <p:spPr>
          <a:xfrm>
            <a:off x="1941513" y="525463"/>
            <a:ext cx="8054975" cy="1204912"/>
          </a:xfrm>
        </p:spPr>
        <p:txBody>
          <a:bodyPr/>
          <a:lstStyle/>
          <a:p>
            <a:pPr>
              <a:defRPr/>
            </a:pPr>
            <a:r>
              <a:rPr lang="en-US" dirty="0"/>
              <a:t>Courts and Markings Rule 2-1-2  </a:t>
            </a:r>
            <a:br>
              <a:rPr lang="en-US" dirty="0"/>
            </a:br>
            <a:r>
              <a:rPr lang="en-US" dirty="0">
                <a:solidFill>
                  <a:srgbClr val="FF0000"/>
                </a:solidFill>
              </a:rPr>
              <a:t>reminder</a:t>
            </a:r>
            <a:endParaRPr lang="en-US" dirty="0"/>
          </a:p>
        </p:txBody>
      </p:sp>
      <p:sp>
        <p:nvSpPr>
          <p:cNvPr id="4" name="Footer Placeholder 3">
            <a:extLst>
              <a:ext uri="{FF2B5EF4-FFF2-40B4-BE49-F238E27FC236}">
                <a16:creationId xmlns:a16="http://schemas.microsoft.com/office/drawing/2014/main" id="{CB7FED9E-251B-4BF9-F3BD-C1EA9013D30B}"/>
              </a:ext>
            </a:extLst>
          </p:cNvPr>
          <p:cNvSpPr>
            <a:spLocks noGrp="1"/>
          </p:cNvSpPr>
          <p:nvPr>
            <p:ph type="ftr" sz="quarter" idx="11"/>
          </p:nvPr>
        </p:nvSpPr>
        <p:spPr/>
        <p:txBody>
          <a:bodyPr/>
          <a:lstStyle/>
          <a:p>
            <a:pPr>
              <a:defRPr/>
            </a:pPr>
            <a:r>
              <a:rPr lang="en-US"/>
              <a:t>www.nfhs.org</a:t>
            </a:r>
          </a:p>
        </p:txBody>
      </p:sp>
      <p:sp>
        <p:nvSpPr>
          <p:cNvPr id="115716" name="Content Placeholder 2">
            <a:extLst>
              <a:ext uri="{FF2B5EF4-FFF2-40B4-BE49-F238E27FC236}">
                <a16:creationId xmlns:a16="http://schemas.microsoft.com/office/drawing/2014/main" id="{20CD18B5-58D8-FA42-34DB-98D760817D54}"/>
              </a:ext>
            </a:extLst>
          </p:cNvPr>
          <p:cNvSpPr txBox="1">
            <a:spLocks noChangeArrowheads="1"/>
          </p:cNvSpPr>
          <p:nvPr/>
        </p:nvSpPr>
        <p:spPr bwMode="auto">
          <a:xfrm>
            <a:off x="820616" y="1881188"/>
            <a:ext cx="11265876" cy="1178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indent="-342900" eaLnBrk="1" hangingPunct="1"/>
            <a:r>
              <a:rPr lang="en-US" altLang="en-US" sz="2400" dirty="0"/>
              <a:t>The boundary lines of the court are </a:t>
            </a:r>
            <a:r>
              <a:rPr lang="en-US" altLang="en-US" sz="2400" u="sng" dirty="0"/>
              <a:t>strongly recommended to be one clearly visible color </a:t>
            </a:r>
            <a:r>
              <a:rPr lang="en-US" altLang="en-US" sz="2400" dirty="0"/>
              <a:t>contrasting to the color of the floor.  </a:t>
            </a:r>
          </a:p>
          <a:p>
            <a:pPr marL="342900" indent="-342900" eaLnBrk="1" hangingPunct="1"/>
            <a:r>
              <a:rPr lang="en-US" altLang="en-US" sz="2400" b="1" dirty="0"/>
              <a:t>A shadow-bordered line may be used for only the center line.</a:t>
            </a:r>
          </a:p>
        </p:txBody>
      </p:sp>
      <p:pic>
        <p:nvPicPr>
          <p:cNvPr id="115717" name="Picture 4">
            <a:extLst>
              <a:ext uri="{FF2B5EF4-FFF2-40B4-BE49-F238E27FC236}">
                <a16:creationId xmlns:a16="http://schemas.microsoft.com/office/drawing/2014/main" id="{D144B1AE-9ED8-C573-B02B-068CBFE46E9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441700" y="3194050"/>
            <a:ext cx="2627313" cy="1611313"/>
          </a:xfrm>
          <a:noFill/>
        </p:spPr>
      </p:pic>
      <p:pic>
        <p:nvPicPr>
          <p:cNvPr id="115718" name="Picture 5">
            <a:extLst>
              <a:ext uri="{FF2B5EF4-FFF2-40B4-BE49-F238E27FC236}">
                <a16:creationId xmlns:a16="http://schemas.microsoft.com/office/drawing/2014/main" id="{7735A941-A3E2-64E7-EC3F-2C89FD05D7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3600" y="4970463"/>
            <a:ext cx="2627313" cy="156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9" name="Picture 6">
            <a:extLst>
              <a:ext uri="{FF2B5EF4-FFF2-40B4-BE49-F238E27FC236}">
                <a16:creationId xmlns:a16="http://schemas.microsoft.com/office/drawing/2014/main" id="{877F27F0-69F0-C895-D8B3-AB65A710D0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0025" y="3194050"/>
            <a:ext cx="2525713" cy="328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B0E08E1-7731-DD6F-6519-1E0CED8736BE}"/>
              </a:ext>
            </a:extLst>
          </p:cNvPr>
          <p:cNvSpPr txBox="1"/>
          <p:nvPr/>
        </p:nvSpPr>
        <p:spPr>
          <a:xfrm>
            <a:off x="9943368" y="3623876"/>
            <a:ext cx="1324928" cy="769441"/>
          </a:xfrm>
          <a:prstGeom prst="rect">
            <a:avLst/>
          </a:prstGeom>
          <a:noFill/>
        </p:spPr>
        <p:txBody>
          <a:bodyPr wrap="square" rtlCol="0">
            <a:spAutoFit/>
          </a:bodyPr>
          <a:lstStyle/>
          <a:p>
            <a:r>
              <a:rPr lang="en-US" sz="2200" b="1" dirty="0"/>
              <a:t>Center line</a:t>
            </a:r>
          </a:p>
        </p:txBody>
      </p:sp>
      <p:cxnSp>
        <p:nvCxnSpPr>
          <p:cNvPr id="6" name="Straight Arrow Connector 5">
            <a:extLst>
              <a:ext uri="{FF2B5EF4-FFF2-40B4-BE49-F238E27FC236}">
                <a16:creationId xmlns:a16="http://schemas.microsoft.com/office/drawing/2014/main" id="{9BA88A9C-2E05-63A7-4CCD-D5FB982CC006}"/>
              </a:ext>
            </a:extLst>
          </p:cNvPr>
          <p:cNvCxnSpPr>
            <a:cxnSpLocks/>
          </p:cNvCxnSpPr>
          <p:nvPr/>
        </p:nvCxnSpPr>
        <p:spPr>
          <a:xfrm flipH="1">
            <a:off x="7960614" y="3818889"/>
            <a:ext cx="1754886" cy="0"/>
          </a:xfrm>
          <a:prstGeom prst="straightConnector1">
            <a:avLst/>
          </a:prstGeom>
          <a:ln w="444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E28C7F4-5F7F-7218-F035-B35320DCCFB6}"/>
              </a:ext>
            </a:extLst>
          </p:cNvPr>
          <p:cNvSpPr txBox="1"/>
          <p:nvPr/>
        </p:nvSpPr>
        <p:spPr>
          <a:xfrm>
            <a:off x="1217294" y="3388956"/>
            <a:ext cx="1503938" cy="769441"/>
          </a:xfrm>
          <a:prstGeom prst="rect">
            <a:avLst/>
          </a:prstGeom>
          <a:noFill/>
        </p:spPr>
        <p:txBody>
          <a:bodyPr wrap="none" rtlCol="0">
            <a:spAutoFit/>
          </a:bodyPr>
          <a:lstStyle/>
          <a:p>
            <a:r>
              <a:rPr lang="en-US" sz="2200" b="1" dirty="0"/>
              <a:t>Boundary</a:t>
            </a:r>
          </a:p>
          <a:p>
            <a:r>
              <a:rPr lang="en-US" sz="2200" b="1" dirty="0"/>
              <a:t> Lines</a:t>
            </a:r>
          </a:p>
        </p:txBody>
      </p:sp>
      <p:cxnSp>
        <p:nvCxnSpPr>
          <p:cNvPr id="13" name="Straight Arrow Connector 12">
            <a:extLst>
              <a:ext uri="{FF2B5EF4-FFF2-40B4-BE49-F238E27FC236}">
                <a16:creationId xmlns:a16="http://schemas.microsoft.com/office/drawing/2014/main" id="{2AE2E323-A69F-E641-78C6-13B1343CEAF3}"/>
              </a:ext>
            </a:extLst>
          </p:cNvPr>
          <p:cNvCxnSpPr>
            <a:cxnSpLocks/>
          </p:cNvCxnSpPr>
          <p:nvPr/>
        </p:nvCxnSpPr>
        <p:spPr>
          <a:xfrm flipV="1">
            <a:off x="1994216" y="4145321"/>
            <a:ext cx="1378904" cy="26152"/>
          </a:xfrm>
          <a:prstGeom prst="straightConnector1">
            <a:avLst/>
          </a:prstGeom>
          <a:ln w="444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BE21268-4E4C-E741-FB46-E43CEE3FDC08}"/>
              </a:ext>
            </a:extLst>
          </p:cNvPr>
          <p:cNvCxnSpPr>
            <a:cxnSpLocks/>
          </p:cNvCxnSpPr>
          <p:nvPr/>
        </p:nvCxnSpPr>
        <p:spPr>
          <a:xfrm>
            <a:off x="2146616" y="4323873"/>
            <a:ext cx="1226504" cy="1430021"/>
          </a:xfrm>
          <a:prstGeom prst="straightConnector1">
            <a:avLst/>
          </a:prstGeom>
          <a:ln w="444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97242-DD88-605C-CEE4-E2DCB4C02A39}"/>
              </a:ext>
            </a:extLst>
          </p:cNvPr>
          <p:cNvSpPr>
            <a:spLocks noGrp="1"/>
          </p:cNvSpPr>
          <p:nvPr>
            <p:ph type="title"/>
          </p:nvPr>
        </p:nvSpPr>
        <p:spPr/>
        <p:txBody>
          <a:bodyPr/>
          <a:lstStyle/>
          <a:p>
            <a:r>
              <a:rPr lang="en-US" dirty="0" err="1"/>
              <a:t>NFhS</a:t>
            </a:r>
            <a:r>
              <a:rPr lang="en-US" dirty="0"/>
              <a:t> Volleyball Rules questionnaire &amp; Rule Change Proposals</a:t>
            </a:r>
          </a:p>
        </p:txBody>
      </p:sp>
      <p:sp>
        <p:nvSpPr>
          <p:cNvPr id="3" name="Content Placeholder 2">
            <a:extLst>
              <a:ext uri="{FF2B5EF4-FFF2-40B4-BE49-F238E27FC236}">
                <a16:creationId xmlns:a16="http://schemas.microsoft.com/office/drawing/2014/main" id="{A10FBBF9-C8FE-0440-8A61-253DA55EB57D}"/>
              </a:ext>
            </a:extLst>
          </p:cNvPr>
          <p:cNvSpPr>
            <a:spLocks noGrp="1"/>
          </p:cNvSpPr>
          <p:nvPr>
            <p:ph idx="1"/>
          </p:nvPr>
        </p:nvSpPr>
        <p:spPr>
          <a:xfrm>
            <a:off x="1499553" y="2284414"/>
            <a:ext cx="10026650" cy="3268662"/>
          </a:xfrm>
        </p:spPr>
        <p:txBody>
          <a:bodyPr/>
          <a:lstStyle/>
          <a:p>
            <a:r>
              <a:rPr lang="en-US" sz="2800" dirty="0"/>
              <a:t>Comes out late November/December</a:t>
            </a:r>
          </a:p>
          <a:p>
            <a:r>
              <a:rPr lang="en-US" sz="2800" dirty="0"/>
              <a:t>Respond so you (coach) have a voice in rule proposals</a:t>
            </a:r>
          </a:p>
          <a:p>
            <a:r>
              <a:rPr lang="en-US" sz="2800" dirty="0"/>
              <a:t>Communicate your desires with your Athletic Administration</a:t>
            </a:r>
          </a:p>
          <a:p>
            <a:r>
              <a:rPr lang="en-US" sz="2800" dirty="0"/>
              <a:t>Submitting a Rule Change Proposal</a:t>
            </a:r>
          </a:p>
          <a:p>
            <a:pPr lvl="1"/>
            <a:r>
              <a:rPr lang="en-US" sz="2800" dirty="0"/>
              <a:t>Go through me</a:t>
            </a:r>
          </a:p>
          <a:p>
            <a:pPr lvl="1"/>
            <a:r>
              <a:rPr lang="en-US" sz="2800" dirty="0"/>
              <a:t>Go through NIAA</a:t>
            </a:r>
          </a:p>
          <a:p>
            <a:pPr lvl="1"/>
            <a:r>
              <a:rPr lang="en-US" sz="2800" dirty="0"/>
              <a:t>We will review and if the NIAA approves…then it will be submitted.</a:t>
            </a:r>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CDE977AC-1EC9-DA0A-7C2D-504CC6100E4F}"/>
              </a:ext>
            </a:extLst>
          </p:cNvPr>
          <p:cNvSpPr>
            <a:spLocks noGrp="1"/>
          </p:cNvSpPr>
          <p:nvPr>
            <p:ph type="ftr" sz="quarter" idx="11"/>
          </p:nvPr>
        </p:nvSpPr>
        <p:spPr/>
        <p:txBody>
          <a:bodyPr/>
          <a:lstStyle/>
          <a:p>
            <a:pPr>
              <a:defRPr/>
            </a:pPr>
            <a:r>
              <a:rPr lang="en-US"/>
              <a:t>www.nfhs.org</a:t>
            </a:r>
          </a:p>
        </p:txBody>
      </p:sp>
      <p:pic>
        <p:nvPicPr>
          <p:cNvPr id="5" name="Picture 4">
            <a:extLst>
              <a:ext uri="{FF2B5EF4-FFF2-40B4-BE49-F238E27FC236}">
                <a16:creationId xmlns:a16="http://schemas.microsoft.com/office/drawing/2014/main" id="{C8F1AB06-360E-9433-0E49-A17D90418A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4446" y="5650072"/>
            <a:ext cx="1636395" cy="77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18657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15FE2C3-9AB0-FB83-D0FA-6D96D86F41F2}"/>
              </a:ext>
            </a:extLst>
          </p:cNvPr>
          <p:cNvSpPr>
            <a:spLocks noGrp="1"/>
          </p:cNvSpPr>
          <p:nvPr>
            <p:ph type="title"/>
          </p:nvPr>
        </p:nvSpPr>
        <p:spPr/>
        <p:txBody>
          <a:bodyPr/>
          <a:lstStyle/>
          <a:p>
            <a:r>
              <a:rPr lang="en-US" dirty="0"/>
              <a:t>Scrimmages</a:t>
            </a:r>
          </a:p>
        </p:txBody>
      </p:sp>
      <p:sp>
        <p:nvSpPr>
          <p:cNvPr id="7" name="Content Placeholder 6">
            <a:extLst>
              <a:ext uri="{FF2B5EF4-FFF2-40B4-BE49-F238E27FC236}">
                <a16:creationId xmlns:a16="http://schemas.microsoft.com/office/drawing/2014/main" id="{FF998EAA-141C-8404-1A92-F8D52A0B1399}"/>
              </a:ext>
            </a:extLst>
          </p:cNvPr>
          <p:cNvSpPr>
            <a:spLocks noGrp="1"/>
          </p:cNvSpPr>
          <p:nvPr>
            <p:ph sz="half" idx="1"/>
          </p:nvPr>
        </p:nvSpPr>
        <p:spPr>
          <a:xfrm>
            <a:off x="1054855" y="1950045"/>
            <a:ext cx="10200974" cy="4525963"/>
          </a:xfrm>
        </p:spPr>
        <p:txBody>
          <a:bodyPr/>
          <a:lstStyle/>
          <a:p>
            <a:pPr marL="0" indent="0">
              <a:buNone/>
            </a:pPr>
            <a:r>
              <a:rPr lang="en-US" sz="2200" b="0" i="0" dirty="0">
                <a:solidFill>
                  <a:schemeClr val="tx2"/>
                </a:solidFill>
                <a:effectLst/>
                <a:latin typeface="Arial" panose="020B0604020202020204" pitchFamily="34" charset="0"/>
              </a:rPr>
              <a:t>Aug. 9   @ Spanish Springs HS </a:t>
            </a:r>
            <a:r>
              <a:rPr lang="en-US" sz="2200" b="1" i="0" dirty="0">
                <a:solidFill>
                  <a:schemeClr val="tx2"/>
                </a:solidFill>
                <a:effectLst/>
                <a:latin typeface="Arial" panose="020B0604020202020204" pitchFamily="34" charset="0"/>
              </a:rPr>
              <a:t>6:30-7:30</a:t>
            </a:r>
            <a:r>
              <a:rPr lang="en-US" sz="2200" b="0" i="0" dirty="0">
                <a:solidFill>
                  <a:schemeClr val="tx2"/>
                </a:solidFill>
                <a:effectLst/>
                <a:latin typeface="Arial" panose="020B0604020202020204" pitchFamily="34" charset="0"/>
              </a:rPr>
              <a:t> (1 court)</a:t>
            </a:r>
            <a:br>
              <a:rPr lang="en-US" sz="2200" b="0" i="0" dirty="0">
                <a:solidFill>
                  <a:schemeClr val="tx2"/>
                </a:solidFill>
                <a:effectLst/>
                <a:latin typeface="Arial" panose="020B0604020202020204" pitchFamily="34" charset="0"/>
              </a:rPr>
            </a:br>
            <a:r>
              <a:rPr lang="en-US" sz="2200" b="0" i="0" dirty="0">
                <a:solidFill>
                  <a:schemeClr val="tx2"/>
                </a:solidFill>
                <a:effectLst/>
                <a:latin typeface="Arial" panose="020B0604020202020204" pitchFamily="34" charset="0"/>
              </a:rPr>
              <a:t>Aug. 15 @ Spanish Springs HS </a:t>
            </a:r>
            <a:r>
              <a:rPr lang="en-US" sz="2200" b="1" i="0" dirty="0">
                <a:solidFill>
                  <a:schemeClr val="tx2"/>
                </a:solidFill>
                <a:effectLst/>
                <a:latin typeface="Arial" panose="020B0604020202020204" pitchFamily="34" charset="0"/>
              </a:rPr>
              <a:t>5:30-7:00</a:t>
            </a:r>
            <a:r>
              <a:rPr lang="en-US" sz="2200" b="0" i="0" dirty="0">
                <a:solidFill>
                  <a:schemeClr val="tx2"/>
                </a:solidFill>
                <a:effectLst/>
                <a:latin typeface="Arial" panose="020B0604020202020204" pitchFamily="34" charset="0"/>
              </a:rPr>
              <a:t> (2 courts)</a:t>
            </a:r>
            <a:br>
              <a:rPr lang="en-US" sz="2200" b="0" i="0" dirty="0">
                <a:solidFill>
                  <a:schemeClr val="tx2"/>
                </a:solidFill>
                <a:effectLst/>
                <a:latin typeface="Arial" panose="020B0604020202020204" pitchFamily="34" charset="0"/>
              </a:rPr>
            </a:br>
            <a:r>
              <a:rPr lang="en-US" sz="2200" b="0" i="0" dirty="0">
                <a:solidFill>
                  <a:schemeClr val="tx2"/>
                </a:solidFill>
                <a:effectLst/>
                <a:latin typeface="Arial" panose="020B0604020202020204" pitchFamily="34" charset="0"/>
              </a:rPr>
              <a:t>Aug. 16 @ Carson HS vs Dayton </a:t>
            </a:r>
            <a:r>
              <a:rPr lang="en-US" sz="2200" b="1" i="0" dirty="0">
                <a:solidFill>
                  <a:schemeClr val="tx2"/>
                </a:solidFill>
                <a:effectLst/>
                <a:latin typeface="Arial" panose="020B0604020202020204" pitchFamily="34" charset="0"/>
              </a:rPr>
              <a:t>3:30-6:00/7:00</a:t>
            </a:r>
            <a:r>
              <a:rPr lang="en-US" sz="2200" b="0" i="0" dirty="0">
                <a:solidFill>
                  <a:schemeClr val="tx2"/>
                </a:solidFill>
                <a:effectLst/>
                <a:latin typeface="Arial" panose="020B0604020202020204" pitchFamily="34" charset="0"/>
              </a:rPr>
              <a:t> (1 or 2 courts) </a:t>
            </a:r>
            <a:br>
              <a:rPr lang="en-US" sz="2200" b="0" i="0" dirty="0">
                <a:solidFill>
                  <a:schemeClr val="tx2"/>
                </a:solidFill>
                <a:effectLst/>
                <a:latin typeface="Arial" panose="020B0604020202020204" pitchFamily="34" charset="0"/>
              </a:rPr>
            </a:br>
            <a:r>
              <a:rPr lang="en-US" sz="2200" b="0" i="0" dirty="0">
                <a:solidFill>
                  <a:schemeClr val="tx2"/>
                </a:solidFill>
                <a:effectLst/>
                <a:latin typeface="Arial" panose="020B0604020202020204" pitchFamily="34" charset="0"/>
              </a:rPr>
              <a:t>Aug. 16 @ Douglas Co. Community &amp; Senior Center </a:t>
            </a:r>
            <a:r>
              <a:rPr lang="en-US" sz="2200" b="1" i="0" dirty="0">
                <a:solidFill>
                  <a:schemeClr val="tx2"/>
                </a:solidFill>
                <a:effectLst/>
                <a:latin typeface="Arial" panose="020B0604020202020204" pitchFamily="34" charset="0"/>
              </a:rPr>
              <a:t>4:00-6:30</a:t>
            </a:r>
            <a:r>
              <a:rPr lang="en-US" sz="2200" b="0" i="0" dirty="0">
                <a:solidFill>
                  <a:schemeClr val="tx2"/>
                </a:solidFill>
                <a:effectLst/>
                <a:latin typeface="Arial" panose="020B0604020202020204" pitchFamily="34" charset="0"/>
              </a:rPr>
              <a:t> (4 courts 	  	      Var/JV/Fr</a:t>
            </a:r>
            <a:r>
              <a:rPr lang="en-US" sz="2200" b="1" i="0" dirty="0">
                <a:solidFill>
                  <a:schemeClr val="tx2"/>
                </a:solidFill>
                <a:effectLst/>
                <a:latin typeface="Arial" panose="020B0604020202020204" pitchFamily="34" charset="0"/>
              </a:rPr>
              <a:t> - </a:t>
            </a:r>
            <a:r>
              <a:rPr lang="en-US" sz="2200" b="0" i="0" dirty="0">
                <a:solidFill>
                  <a:schemeClr val="tx2"/>
                </a:solidFill>
                <a:effectLst/>
                <a:latin typeface="Arial" panose="020B0604020202020204" pitchFamily="34" charset="0"/>
              </a:rPr>
              <a:t>Douglas, Mammoth, Yerington, Smith Valley, So. 		      Tahoe)</a:t>
            </a:r>
          </a:p>
          <a:p>
            <a:pPr marL="0" indent="0">
              <a:buNone/>
            </a:pPr>
            <a:endParaRPr lang="en-US" sz="2200" dirty="0">
              <a:solidFill>
                <a:schemeClr val="tx2"/>
              </a:solidFill>
              <a:latin typeface="Arial" panose="020B0604020202020204" pitchFamily="34" charset="0"/>
            </a:endParaRPr>
          </a:p>
          <a:p>
            <a:pPr marL="0" indent="0">
              <a:buNone/>
            </a:pPr>
            <a:r>
              <a:rPr lang="en-US" sz="3000" b="1" dirty="0">
                <a:solidFill>
                  <a:schemeClr val="tx2"/>
                </a:solidFill>
                <a:latin typeface="Arial" panose="020B0604020202020204" pitchFamily="34" charset="0"/>
              </a:rPr>
              <a:t>OTHERS?  Need more scrimmage dates.</a:t>
            </a:r>
            <a:endParaRPr lang="en-US" sz="3000" b="1" dirty="0">
              <a:solidFill>
                <a:schemeClr val="tx2"/>
              </a:solidFill>
            </a:endParaRPr>
          </a:p>
        </p:txBody>
      </p:sp>
      <p:pic>
        <p:nvPicPr>
          <p:cNvPr id="9" name="Picture 8">
            <a:extLst>
              <a:ext uri="{FF2B5EF4-FFF2-40B4-BE49-F238E27FC236}">
                <a16:creationId xmlns:a16="http://schemas.microsoft.com/office/drawing/2014/main" id="{0ADB1D2A-6502-E6CF-0DC5-6C1BF0F42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4446" y="5650072"/>
            <a:ext cx="1636395" cy="77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421190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FF998EAA-141C-8404-1A92-F8D52A0B1399}"/>
              </a:ext>
            </a:extLst>
          </p:cNvPr>
          <p:cNvSpPr>
            <a:spLocks noGrp="1"/>
          </p:cNvSpPr>
          <p:nvPr>
            <p:ph sz="half" idx="1"/>
          </p:nvPr>
        </p:nvSpPr>
        <p:spPr>
          <a:xfrm>
            <a:off x="1547904" y="1992749"/>
            <a:ext cx="10175852" cy="4865251"/>
          </a:xfrm>
        </p:spPr>
        <p:txBody>
          <a:bodyPr/>
          <a:lstStyle/>
          <a:p>
            <a:pPr marL="0" indent="0">
              <a:buNone/>
            </a:pPr>
            <a:r>
              <a:rPr lang="en-US" sz="2400" b="0" i="0" dirty="0">
                <a:solidFill>
                  <a:srgbClr val="333333"/>
                </a:solidFill>
                <a:effectLst/>
                <a:latin typeface="Arial" panose="020B0604020202020204" pitchFamily="34" charset="0"/>
              </a:rPr>
              <a:t>Aug 18-19     Yerington (5 courts) - Fri 8AM &amp; Sat 8AM</a:t>
            </a:r>
            <a:br>
              <a:rPr lang="en-US" sz="2400" b="0" i="0" dirty="0">
                <a:solidFill>
                  <a:srgbClr val="333333"/>
                </a:solidFill>
                <a:effectLst/>
                <a:latin typeface="Arial" panose="020B0604020202020204" pitchFamily="34" charset="0"/>
              </a:rPr>
            </a:br>
            <a:r>
              <a:rPr lang="en-US" sz="2400" b="0" i="0" dirty="0">
                <a:solidFill>
                  <a:srgbClr val="333333"/>
                </a:solidFill>
                <a:effectLst/>
                <a:latin typeface="Arial" panose="020B0604020202020204" pitchFamily="34" charset="0"/>
              </a:rPr>
              <a:t>Aug 19          Truckee (JV/Frosh) (4 courts) - 8AM</a:t>
            </a:r>
            <a:br>
              <a:rPr lang="en-US" sz="2400" b="0" i="0" dirty="0">
                <a:solidFill>
                  <a:srgbClr val="333333"/>
                </a:solidFill>
                <a:effectLst/>
                <a:latin typeface="Arial" panose="020B0604020202020204" pitchFamily="34" charset="0"/>
              </a:rPr>
            </a:br>
            <a:r>
              <a:rPr lang="en-US" sz="2400" b="0" i="0" dirty="0">
                <a:solidFill>
                  <a:srgbClr val="333333"/>
                </a:solidFill>
                <a:effectLst/>
                <a:latin typeface="Arial" panose="020B0604020202020204" pitchFamily="34" charset="0"/>
              </a:rPr>
              <a:t>Aug 26          Hug (Varsity) (3 courts) - 9AM</a:t>
            </a:r>
            <a:br>
              <a:rPr lang="en-US" sz="2400" b="0" i="0" dirty="0">
                <a:solidFill>
                  <a:srgbClr val="333333"/>
                </a:solidFill>
                <a:effectLst/>
                <a:latin typeface="Arial" panose="020B0604020202020204" pitchFamily="34" charset="0"/>
              </a:rPr>
            </a:br>
            <a:r>
              <a:rPr lang="en-US" sz="2400" b="0" i="0" dirty="0">
                <a:solidFill>
                  <a:srgbClr val="333333"/>
                </a:solidFill>
                <a:effectLst/>
                <a:latin typeface="Arial" panose="020B0604020202020204" pitchFamily="34" charset="0"/>
              </a:rPr>
              <a:t>Aug 26          Dayton (JV/Frosh) (3 courts) - 8:00AM - </a:t>
            </a:r>
            <a:r>
              <a:rPr lang="en-US" sz="2400" b="1" i="0" dirty="0">
                <a:solidFill>
                  <a:srgbClr val="333333"/>
                </a:solidFill>
                <a:effectLst/>
                <a:latin typeface="Arial" panose="020B0604020202020204" pitchFamily="34" charset="0"/>
              </a:rPr>
              <a:t>NEW</a:t>
            </a:r>
            <a:br>
              <a:rPr lang="en-US" sz="2400" b="0" i="0" dirty="0">
                <a:solidFill>
                  <a:srgbClr val="333333"/>
                </a:solidFill>
                <a:effectLst/>
                <a:latin typeface="Arial" panose="020B0604020202020204" pitchFamily="34" charset="0"/>
              </a:rPr>
            </a:br>
            <a:r>
              <a:rPr lang="en-US" sz="2400" b="0" i="0" dirty="0">
                <a:solidFill>
                  <a:srgbClr val="333333"/>
                </a:solidFill>
                <a:effectLst/>
                <a:latin typeface="Arial" panose="020B0604020202020204" pitchFamily="34" charset="0"/>
              </a:rPr>
              <a:t>Sep 1-2         High Sierra (Var) (6-9 courts) @ Swift Sports Dome</a:t>
            </a:r>
            <a:br>
              <a:rPr lang="en-US" sz="2400" b="0" i="0" dirty="0">
                <a:solidFill>
                  <a:srgbClr val="333333"/>
                </a:solidFill>
                <a:effectLst/>
                <a:latin typeface="Arial" panose="020B0604020202020204" pitchFamily="34" charset="0"/>
              </a:rPr>
            </a:br>
            <a:r>
              <a:rPr lang="en-US" sz="2400" b="0" i="0" dirty="0">
                <a:solidFill>
                  <a:srgbClr val="333333"/>
                </a:solidFill>
                <a:effectLst/>
                <a:latin typeface="Arial" panose="020B0604020202020204" pitchFamily="34" charset="0"/>
              </a:rPr>
              <a:t>                      Fri 1PM &amp; Sat 8AM</a:t>
            </a:r>
            <a:br>
              <a:rPr lang="en-US" sz="2400" b="0" i="0" dirty="0">
                <a:solidFill>
                  <a:srgbClr val="333333"/>
                </a:solidFill>
                <a:effectLst/>
                <a:latin typeface="Arial" panose="020B0604020202020204" pitchFamily="34" charset="0"/>
              </a:rPr>
            </a:br>
            <a:r>
              <a:rPr lang="en-US" sz="2400" b="0" i="0" dirty="0">
                <a:solidFill>
                  <a:srgbClr val="333333"/>
                </a:solidFill>
                <a:effectLst/>
                <a:latin typeface="Arial" panose="020B0604020202020204" pitchFamily="34" charset="0"/>
              </a:rPr>
              <a:t>Oct 14           Manogue (JV/Frosh) (3 courts) 8am start</a:t>
            </a:r>
            <a:br>
              <a:rPr lang="en-US" sz="2400" b="0" i="0" dirty="0">
                <a:solidFill>
                  <a:srgbClr val="333333"/>
                </a:solidFill>
                <a:effectLst/>
                <a:latin typeface="Arial" panose="020B0604020202020204" pitchFamily="34" charset="0"/>
              </a:rPr>
            </a:br>
            <a:r>
              <a:rPr lang="en-US" sz="2400" b="0" i="0" dirty="0">
                <a:solidFill>
                  <a:srgbClr val="333333"/>
                </a:solidFill>
                <a:effectLst/>
                <a:latin typeface="Arial" panose="020B0604020202020204" pitchFamily="34" charset="0"/>
              </a:rPr>
              <a:t>Oct 30-Nov 4 </a:t>
            </a:r>
            <a:r>
              <a:rPr lang="en-US" sz="2400" b="0" i="0" dirty="0">
                <a:solidFill>
                  <a:srgbClr val="0000FF"/>
                </a:solidFill>
                <a:effectLst/>
                <a:latin typeface="Arial" panose="020B0604020202020204" pitchFamily="34" charset="0"/>
              </a:rPr>
              <a:t>Regionals</a:t>
            </a:r>
            <a:br>
              <a:rPr lang="en-US" sz="2400" b="0" i="0" dirty="0">
                <a:solidFill>
                  <a:srgbClr val="333333"/>
                </a:solidFill>
                <a:effectLst/>
                <a:latin typeface="Arial" panose="020B0604020202020204" pitchFamily="34" charset="0"/>
              </a:rPr>
            </a:br>
            <a:r>
              <a:rPr lang="en-US" sz="2400" b="0" i="0" dirty="0">
                <a:solidFill>
                  <a:srgbClr val="333333"/>
                </a:solidFill>
                <a:effectLst/>
                <a:latin typeface="Arial" panose="020B0604020202020204" pitchFamily="34" charset="0"/>
              </a:rPr>
              <a:t>Nov 9-11        </a:t>
            </a:r>
            <a:r>
              <a:rPr lang="en-US" sz="2400" b="0" i="0" dirty="0">
                <a:solidFill>
                  <a:srgbClr val="0000FF"/>
                </a:solidFill>
                <a:effectLst/>
                <a:latin typeface="Arial" panose="020B0604020202020204" pitchFamily="34" charset="0"/>
              </a:rPr>
              <a:t>State (South 5A, 2A - North 3A, 1A)</a:t>
            </a:r>
          </a:p>
          <a:p>
            <a:pPr marL="0" indent="0">
              <a:buNone/>
            </a:pPr>
            <a:endParaRPr lang="en-US" sz="2400" dirty="0">
              <a:solidFill>
                <a:srgbClr val="0000FF"/>
              </a:solidFill>
              <a:latin typeface="Arial" panose="020B0604020202020204" pitchFamily="34" charset="0"/>
            </a:endParaRPr>
          </a:p>
          <a:p>
            <a:pPr marL="0" indent="0">
              <a:buNone/>
            </a:pPr>
            <a:r>
              <a:rPr lang="en-US" sz="2400" dirty="0">
                <a:solidFill>
                  <a:srgbClr val="0000FF"/>
                </a:solidFill>
                <a:latin typeface="Arial" panose="020B0604020202020204" pitchFamily="34" charset="0"/>
              </a:rPr>
              <a:t>OTHERS????</a:t>
            </a:r>
            <a:endParaRPr lang="en-US" sz="2400" dirty="0"/>
          </a:p>
        </p:txBody>
      </p:sp>
      <p:pic>
        <p:nvPicPr>
          <p:cNvPr id="9" name="Picture 8">
            <a:extLst>
              <a:ext uri="{FF2B5EF4-FFF2-40B4-BE49-F238E27FC236}">
                <a16:creationId xmlns:a16="http://schemas.microsoft.com/office/drawing/2014/main" id="{0ADB1D2A-6502-E6CF-0DC5-6C1BF0F422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4446" y="5650072"/>
            <a:ext cx="1636395" cy="777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0B059D6A-0D6F-CF35-E9C8-65B0248ED59F}"/>
              </a:ext>
            </a:extLst>
          </p:cNvPr>
          <p:cNvSpPr txBox="1"/>
          <p:nvPr/>
        </p:nvSpPr>
        <p:spPr>
          <a:xfrm>
            <a:off x="4117523" y="784162"/>
            <a:ext cx="3099706" cy="646331"/>
          </a:xfrm>
          <a:prstGeom prst="rect">
            <a:avLst/>
          </a:prstGeom>
          <a:noFill/>
        </p:spPr>
        <p:txBody>
          <a:bodyPr wrap="square">
            <a:spAutoFit/>
          </a:bodyPr>
          <a:lstStyle/>
          <a:p>
            <a:r>
              <a:rPr lang="en-US" sz="3600" b="1" i="0" dirty="0">
                <a:solidFill>
                  <a:srgbClr val="0000FF"/>
                </a:solidFill>
                <a:effectLst/>
                <a:latin typeface="Arial" panose="020B0604020202020204" pitchFamily="34" charset="0"/>
              </a:rPr>
              <a:t>Tournaments</a:t>
            </a:r>
            <a:endParaRPr lang="en-US" sz="3600" dirty="0"/>
          </a:p>
        </p:txBody>
      </p:sp>
    </p:spTree>
    <p:extLst>
      <p:ext uri="{BB962C8B-B14F-4D97-AF65-F5344CB8AC3E}">
        <p14:creationId xmlns:p14="http://schemas.microsoft.com/office/powerpoint/2010/main" val="52318646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extBox 1">
            <a:extLst>
              <a:ext uri="{FF2B5EF4-FFF2-40B4-BE49-F238E27FC236}">
                <a16:creationId xmlns:a16="http://schemas.microsoft.com/office/drawing/2014/main" id="{8625225E-9DAF-340D-F4B9-53758EE159FB}"/>
              </a:ext>
            </a:extLst>
          </p:cNvPr>
          <p:cNvSpPr txBox="1">
            <a:spLocks noChangeArrowheads="1"/>
          </p:cNvSpPr>
          <p:nvPr/>
        </p:nvSpPr>
        <p:spPr bwMode="auto">
          <a:xfrm>
            <a:off x="1844630" y="635977"/>
            <a:ext cx="7691528"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buFontTx/>
              <a:buNone/>
            </a:pPr>
            <a:r>
              <a:rPr lang="en-US" altLang="en-US" sz="5000" b="1" dirty="0">
                <a:solidFill>
                  <a:srgbClr val="005BFE"/>
                </a:solidFill>
                <a:latin typeface="Arial" panose="020B0604020202020204" pitchFamily="34" charset="0"/>
              </a:rPr>
              <a:t>QUESTIONS??</a:t>
            </a:r>
          </a:p>
          <a:p>
            <a:pPr algn="ctr" eaLnBrk="1" hangingPunct="1">
              <a:buFontTx/>
              <a:buNone/>
            </a:pPr>
            <a:endParaRPr lang="en-US" altLang="en-US" sz="5000" b="1" dirty="0">
              <a:solidFill>
                <a:srgbClr val="005BFE"/>
              </a:solidFill>
              <a:latin typeface="Arial" panose="020B0604020202020204" pitchFamily="34" charset="0"/>
            </a:endParaRPr>
          </a:p>
          <a:p>
            <a:pPr algn="ctr" eaLnBrk="1" hangingPunct="1">
              <a:buFontTx/>
              <a:buNone/>
            </a:pPr>
            <a:r>
              <a:rPr lang="en-US" altLang="en-US" sz="5000" b="1" dirty="0">
                <a:solidFill>
                  <a:srgbClr val="005BFE"/>
                </a:solidFill>
                <a:latin typeface="Arial" panose="020B0604020202020204" pitchFamily="34" charset="0"/>
              </a:rPr>
              <a:t>Good Luck Everyone</a:t>
            </a:r>
          </a:p>
          <a:p>
            <a:pPr algn="ctr" eaLnBrk="1" hangingPunct="1">
              <a:buFontTx/>
              <a:buNone/>
            </a:pPr>
            <a:r>
              <a:rPr lang="en-US" altLang="en-US" sz="5000" b="1" dirty="0">
                <a:solidFill>
                  <a:srgbClr val="005BFE"/>
                </a:solidFill>
                <a:latin typeface="Arial" panose="020B0604020202020204" pitchFamily="34" charset="0"/>
              </a:rPr>
              <a:t>Stay safe</a:t>
            </a:r>
          </a:p>
          <a:p>
            <a:pPr algn="ctr" eaLnBrk="1" hangingPunct="1">
              <a:buFontTx/>
              <a:buNone/>
            </a:pPr>
            <a:r>
              <a:rPr lang="en-US" altLang="en-US" sz="5000" b="1" dirty="0">
                <a:solidFill>
                  <a:srgbClr val="005BFE"/>
                </a:solidFill>
                <a:latin typeface="Arial" panose="020B0604020202020204" pitchFamily="34" charset="0"/>
              </a:rPr>
              <a:t>Have a great season!</a:t>
            </a:r>
          </a:p>
          <a:p>
            <a:pPr algn="ctr" eaLnBrk="1" hangingPunct="1">
              <a:buFontTx/>
              <a:buNone/>
            </a:pPr>
            <a:r>
              <a:rPr lang="en-US" altLang="en-US" sz="5000" b="1" dirty="0">
                <a:solidFill>
                  <a:srgbClr val="005BFE"/>
                </a:solidFill>
                <a:latin typeface="Arial" panose="020B0604020202020204" pitchFamily="34" charset="0"/>
              </a:rPr>
              <a:t>See you on the court on!</a:t>
            </a:r>
          </a:p>
        </p:txBody>
      </p:sp>
      <p:pic>
        <p:nvPicPr>
          <p:cNvPr id="141315" name="Picture 7" descr="j0305647">
            <a:extLst>
              <a:ext uri="{FF2B5EF4-FFF2-40B4-BE49-F238E27FC236}">
                <a16:creationId xmlns:a16="http://schemas.microsoft.com/office/drawing/2014/main" id="{D9F92441-B87A-18DB-0E7B-CF9128EC4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6113" y="1014413"/>
            <a:ext cx="1598612" cy="142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1316" name="Picture 4">
            <a:extLst>
              <a:ext uri="{FF2B5EF4-FFF2-40B4-BE49-F238E27FC236}">
                <a16:creationId xmlns:a16="http://schemas.microsoft.com/office/drawing/2014/main" id="{AA8B5AA2-5D3B-338D-5424-642E20BA03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738" y="5459413"/>
            <a:ext cx="1976437"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806BE5-4D22-4F87-A12B-8EA8D14925B1}"/>
              </a:ext>
            </a:extLst>
          </p:cNvPr>
          <p:cNvSpPr>
            <a:spLocks noGrp="1"/>
          </p:cNvSpPr>
          <p:nvPr>
            <p:ph type="title"/>
          </p:nvPr>
        </p:nvSpPr>
        <p:spPr/>
        <p:txBody>
          <a:bodyPr/>
          <a:lstStyle/>
          <a:p>
            <a:r>
              <a:rPr lang="en-US" dirty="0"/>
              <a:t>Equipment and accessories</a:t>
            </a:r>
            <a:br>
              <a:rPr lang="en-US" dirty="0"/>
            </a:br>
            <a:r>
              <a:rPr lang="en-US" dirty="0"/>
              <a:t>4-1-7</a:t>
            </a:r>
          </a:p>
        </p:txBody>
      </p:sp>
      <p:sp>
        <p:nvSpPr>
          <p:cNvPr id="4" name="Footer Placeholder 3">
            <a:extLst>
              <a:ext uri="{FF2B5EF4-FFF2-40B4-BE49-F238E27FC236}">
                <a16:creationId xmlns:a16="http://schemas.microsoft.com/office/drawing/2014/main" id="{E663400E-B919-4491-A5C6-54482B78C2A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9" name="Picture 8">
            <a:extLst>
              <a:ext uri="{FF2B5EF4-FFF2-40B4-BE49-F238E27FC236}">
                <a16:creationId xmlns:a16="http://schemas.microsoft.com/office/drawing/2014/main" id="{622F654A-5B19-F609-949C-D7A5F0A9EF9A}"/>
              </a:ext>
            </a:extLst>
          </p:cNvPr>
          <p:cNvPicPr>
            <a:picLocks noChangeAspect="1"/>
          </p:cNvPicPr>
          <p:nvPr/>
        </p:nvPicPr>
        <p:blipFill>
          <a:blip r:embed="rId3"/>
          <a:stretch>
            <a:fillRect/>
          </a:stretch>
        </p:blipFill>
        <p:spPr>
          <a:xfrm rot="20149087">
            <a:off x="1941513" y="5462686"/>
            <a:ext cx="850738" cy="962498"/>
          </a:xfrm>
          <a:prstGeom prst="rect">
            <a:avLst/>
          </a:prstGeom>
        </p:spPr>
      </p:pic>
      <p:pic>
        <p:nvPicPr>
          <p:cNvPr id="11" name="Picture 10">
            <a:extLst>
              <a:ext uri="{FF2B5EF4-FFF2-40B4-BE49-F238E27FC236}">
                <a16:creationId xmlns:a16="http://schemas.microsoft.com/office/drawing/2014/main" id="{31034F31-15CD-626A-E226-133F949C23E1}"/>
              </a:ext>
            </a:extLst>
          </p:cNvPr>
          <p:cNvPicPr>
            <a:picLocks noChangeAspect="1"/>
          </p:cNvPicPr>
          <p:nvPr/>
        </p:nvPicPr>
        <p:blipFill>
          <a:blip r:embed="rId4"/>
          <a:stretch>
            <a:fillRect/>
          </a:stretch>
        </p:blipFill>
        <p:spPr>
          <a:xfrm>
            <a:off x="3187124" y="4216373"/>
            <a:ext cx="1975328" cy="1908629"/>
          </a:xfrm>
          <a:prstGeom prst="rect">
            <a:avLst/>
          </a:prstGeom>
        </p:spPr>
      </p:pic>
      <p:pic>
        <p:nvPicPr>
          <p:cNvPr id="17" name="Picture 16">
            <a:extLst>
              <a:ext uri="{FF2B5EF4-FFF2-40B4-BE49-F238E27FC236}">
                <a16:creationId xmlns:a16="http://schemas.microsoft.com/office/drawing/2014/main" id="{31E38C6D-E584-4C86-031E-66C244BA82FA}"/>
              </a:ext>
            </a:extLst>
          </p:cNvPr>
          <p:cNvPicPr>
            <a:picLocks noChangeAspect="1"/>
          </p:cNvPicPr>
          <p:nvPr/>
        </p:nvPicPr>
        <p:blipFill>
          <a:blip r:embed="rId5"/>
          <a:stretch>
            <a:fillRect/>
          </a:stretch>
        </p:blipFill>
        <p:spPr>
          <a:xfrm>
            <a:off x="953849" y="3473070"/>
            <a:ext cx="1975328" cy="1872502"/>
          </a:xfrm>
          <a:prstGeom prst="rect">
            <a:avLst/>
          </a:prstGeom>
        </p:spPr>
      </p:pic>
      <p:pic>
        <p:nvPicPr>
          <p:cNvPr id="19" name="Picture 18">
            <a:extLst>
              <a:ext uri="{FF2B5EF4-FFF2-40B4-BE49-F238E27FC236}">
                <a16:creationId xmlns:a16="http://schemas.microsoft.com/office/drawing/2014/main" id="{BE1C4837-16CD-024C-9F6D-B7F8807AC723}"/>
              </a:ext>
            </a:extLst>
          </p:cNvPr>
          <p:cNvPicPr>
            <a:picLocks noChangeAspect="1"/>
          </p:cNvPicPr>
          <p:nvPr/>
        </p:nvPicPr>
        <p:blipFill>
          <a:blip r:embed="rId6"/>
          <a:stretch>
            <a:fillRect/>
          </a:stretch>
        </p:blipFill>
        <p:spPr>
          <a:xfrm>
            <a:off x="10737252" y="3473070"/>
            <a:ext cx="1201591" cy="2345963"/>
          </a:xfrm>
          <a:prstGeom prst="rect">
            <a:avLst/>
          </a:prstGeom>
        </p:spPr>
      </p:pic>
      <p:pic>
        <p:nvPicPr>
          <p:cNvPr id="21" name="Picture 20">
            <a:extLst>
              <a:ext uri="{FF2B5EF4-FFF2-40B4-BE49-F238E27FC236}">
                <a16:creationId xmlns:a16="http://schemas.microsoft.com/office/drawing/2014/main" id="{0A3D7E25-E147-3C21-D787-E460F9AAE415}"/>
              </a:ext>
            </a:extLst>
          </p:cNvPr>
          <p:cNvPicPr>
            <a:picLocks noChangeAspect="1"/>
          </p:cNvPicPr>
          <p:nvPr/>
        </p:nvPicPr>
        <p:blipFill>
          <a:blip r:embed="rId7"/>
          <a:stretch>
            <a:fillRect/>
          </a:stretch>
        </p:blipFill>
        <p:spPr>
          <a:xfrm>
            <a:off x="5092755" y="3558998"/>
            <a:ext cx="2606266" cy="1996613"/>
          </a:xfrm>
          <a:prstGeom prst="rect">
            <a:avLst/>
          </a:prstGeom>
        </p:spPr>
      </p:pic>
      <p:pic>
        <p:nvPicPr>
          <p:cNvPr id="23" name="Picture 22">
            <a:extLst>
              <a:ext uri="{FF2B5EF4-FFF2-40B4-BE49-F238E27FC236}">
                <a16:creationId xmlns:a16="http://schemas.microsoft.com/office/drawing/2014/main" id="{DEA22E64-85A7-8052-26D1-DA4711980559}"/>
              </a:ext>
            </a:extLst>
          </p:cNvPr>
          <p:cNvPicPr>
            <a:picLocks noChangeAspect="1"/>
          </p:cNvPicPr>
          <p:nvPr/>
        </p:nvPicPr>
        <p:blipFill>
          <a:blip r:embed="rId8"/>
          <a:stretch>
            <a:fillRect/>
          </a:stretch>
        </p:blipFill>
        <p:spPr>
          <a:xfrm>
            <a:off x="7699021" y="4343802"/>
            <a:ext cx="2956816" cy="1729890"/>
          </a:xfrm>
          <a:prstGeom prst="rect">
            <a:avLst/>
          </a:prstGeom>
        </p:spPr>
      </p:pic>
      <p:pic>
        <p:nvPicPr>
          <p:cNvPr id="27" name="Picture 26">
            <a:extLst>
              <a:ext uri="{FF2B5EF4-FFF2-40B4-BE49-F238E27FC236}">
                <a16:creationId xmlns:a16="http://schemas.microsoft.com/office/drawing/2014/main" id="{B27B5462-DD18-4645-5937-7231B5C28073}"/>
              </a:ext>
            </a:extLst>
          </p:cNvPr>
          <p:cNvPicPr>
            <a:picLocks noChangeAspect="1"/>
          </p:cNvPicPr>
          <p:nvPr/>
        </p:nvPicPr>
        <p:blipFill>
          <a:blip r:embed="rId9"/>
          <a:stretch>
            <a:fillRect/>
          </a:stretch>
        </p:blipFill>
        <p:spPr>
          <a:xfrm>
            <a:off x="1329786" y="1904443"/>
            <a:ext cx="9532428" cy="1568627"/>
          </a:xfrm>
          <a:prstGeom prst="rect">
            <a:avLst/>
          </a:prstGeom>
        </p:spPr>
      </p:pic>
    </p:spTree>
    <p:extLst>
      <p:ext uri="{BB962C8B-B14F-4D97-AF65-F5344CB8AC3E}">
        <p14:creationId xmlns:p14="http://schemas.microsoft.com/office/powerpoint/2010/main" val="3723388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68112E2-742B-DDA2-3859-8ACBD6D3355A}"/>
              </a:ext>
            </a:extLst>
          </p:cNvPr>
          <p:cNvSpPr>
            <a:spLocks noGrp="1"/>
          </p:cNvSpPr>
          <p:nvPr>
            <p:ph type="ftr" sz="quarter" idx="4294967295"/>
          </p:nvPr>
        </p:nvSpPr>
        <p:spPr>
          <a:xfrm>
            <a:off x="10199688" y="6524625"/>
            <a:ext cx="1992312" cy="295275"/>
          </a:xfrm>
        </p:spPr>
        <p:txBody>
          <a:bodyPr/>
          <a:lstStyle/>
          <a:p>
            <a:pPr>
              <a:defRPr/>
            </a:pPr>
            <a:r>
              <a:rPr lang="en-US"/>
              <a:t>www.nfhs.org</a:t>
            </a:r>
          </a:p>
        </p:txBody>
      </p:sp>
      <p:pic>
        <p:nvPicPr>
          <p:cNvPr id="6" name="Picture 5" descr="A person in front of a screen&#10;&#10;Description automatically generated">
            <a:extLst>
              <a:ext uri="{FF2B5EF4-FFF2-40B4-BE49-F238E27FC236}">
                <a16:creationId xmlns:a16="http://schemas.microsoft.com/office/drawing/2014/main" id="{87125E7B-0FFD-229E-3DD4-B90F036A71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241" y="-2032000"/>
            <a:ext cx="14417040" cy="10922000"/>
          </a:xfrm>
          <a:prstGeom prst="rect">
            <a:avLst/>
          </a:prstGeom>
        </p:spPr>
      </p:pic>
    </p:spTree>
    <p:extLst>
      <p:ext uri="{BB962C8B-B14F-4D97-AF65-F5344CB8AC3E}">
        <p14:creationId xmlns:p14="http://schemas.microsoft.com/office/powerpoint/2010/main" val="37643367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up of a person's ear&#10;&#10;Description automatically generated">
            <a:extLst>
              <a:ext uri="{FF2B5EF4-FFF2-40B4-BE49-F238E27FC236}">
                <a16:creationId xmlns:a16="http://schemas.microsoft.com/office/drawing/2014/main" id="{BE8E85DF-D552-8E1A-6950-0B8C59C19E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4887" y="-337931"/>
            <a:ext cx="9144000" cy="7533861"/>
          </a:xfrm>
          <a:prstGeom prst="rect">
            <a:avLst/>
          </a:prstGeom>
        </p:spPr>
      </p:pic>
    </p:spTree>
    <p:extLst>
      <p:ext uri="{BB962C8B-B14F-4D97-AF65-F5344CB8AC3E}">
        <p14:creationId xmlns:p14="http://schemas.microsoft.com/office/powerpoint/2010/main" val="1172545856"/>
      </p:ext>
    </p:extLst>
  </p:cSld>
  <p:clrMapOvr>
    <a:masterClrMapping/>
  </p:clrMapOvr>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1-22 NFHS Stock PowerPoint Slides_Wide Format" id="{01733998-6D70-4D17-9D6B-67F6CAD8BB35}" vid="{768355F1-A451-46F1-B6F0-D464EEEE3970}"/>
    </a:ext>
  </a:extLst>
</a:theme>
</file>

<file path=ppt/theme/theme2.xml><?xml version="1.0" encoding="utf-8"?>
<a:theme xmlns:a="http://schemas.openxmlformats.org/drawingml/2006/main" name="1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3-24 NFHS Stock Sport Rules PowerPoint_Wide Format" id="{70994359-0F07-4305-A32A-18B8F42A40D6}" vid="{A5C05ED6-6EE1-4C49-B55E-5FAFA4462D97}"/>
    </a:ext>
  </a:extLst>
</a:theme>
</file>

<file path=ppt/theme/theme3.xml><?xml version="1.0" encoding="utf-8"?>
<a:theme xmlns:a="http://schemas.openxmlformats.org/drawingml/2006/main" name="NFHS Company PowerPoint_2016">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16 PP Templates.pptx" id="{51BC6A79-D154-4584-9408-63604DC0BDC9}" vid="{F2B58AE3-CEDF-4DD0-8726-59CBB7AD0BB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DBE3C68E1DF254E8AA83D2809F453FC" ma:contentTypeVersion="15" ma:contentTypeDescription="Create a new document." ma:contentTypeScope="" ma:versionID="c612976a8e88fbd63a887a741cb82cac">
  <xsd:schema xmlns:xsd="http://www.w3.org/2001/XMLSchema" xmlns:xs="http://www.w3.org/2001/XMLSchema" xmlns:p="http://schemas.microsoft.com/office/2006/metadata/properties" xmlns:ns1="http://schemas.microsoft.com/sharepoint/v3" xmlns:ns3="a4fbb2b4-93fb-42fa-9769-83fd2eb76fd9" xmlns:ns4="12ef8da7-2b4a-41ee-8fa3-7abb81e776cd" targetNamespace="http://schemas.microsoft.com/office/2006/metadata/properties" ma:root="true" ma:fieldsID="110df3be95ad864ce6931334d5e4faf8" ns1:_="" ns3:_="" ns4:_="">
    <xsd:import namespace="http://schemas.microsoft.com/sharepoint/v3"/>
    <xsd:import namespace="a4fbb2b4-93fb-42fa-9769-83fd2eb76fd9"/>
    <xsd:import namespace="12ef8da7-2b4a-41ee-8fa3-7abb81e776cd"/>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EventHashCode" minOccurs="0"/>
                <xsd:element ref="ns4:MediaServiceGenerationTime" minOccurs="0"/>
                <xsd:element ref="ns4:MediaServiceLocation" minOccurs="0"/>
                <xsd:element ref="ns4:MediaServiceAutoKeyPoints" minOccurs="0"/>
                <xsd:element ref="ns4:MediaServiceKeyPoints"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4fbb2b4-93fb-42fa-9769-83fd2eb76fd9"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2ef8da7-2b4a-41ee-8fa3-7abb81e776cd"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C39529C-5406-435C-BEAF-B06F5FB872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a4fbb2b4-93fb-42fa-9769-83fd2eb76fd9"/>
    <ds:schemaRef ds:uri="12ef8da7-2b4a-41ee-8fa3-7abb81e776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01EAF0-8FCF-4DFB-8448-7D367C74A0F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2130</TotalTime>
  <Words>8630</Words>
  <Application>Microsoft Office PowerPoint</Application>
  <PresentationFormat>Widescreen</PresentationFormat>
  <Paragraphs>629</Paragraphs>
  <Slides>66</Slides>
  <Notes>57</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66</vt:i4>
      </vt:variant>
    </vt:vector>
  </HeadingPairs>
  <TitlesOfParts>
    <vt:vector size="78" baseType="lpstr">
      <vt:lpstr>Arial</vt:lpstr>
      <vt:lpstr>Arial Narrow</vt:lpstr>
      <vt:lpstr>Arial Nova</vt:lpstr>
      <vt:lpstr>Calibri</vt:lpstr>
      <vt:lpstr>Courier New</vt:lpstr>
      <vt:lpstr>inherit</vt:lpstr>
      <vt:lpstr>Symbol</vt:lpstr>
      <vt:lpstr>Times New Roman</vt:lpstr>
      <vt:lpstr>Wingdings</vt:lpstr>
      <vt:lpstr>Office Theme</vt:lpstr>
      <vt:lpstr>1_Office Theme</vt:lpstr>
      <vt:lpstr>NFHS Company PowerPoint_2016</vt:lpstr>
      <vt:lpstr>2023 NIAa Volleyball Coaches PRE-Season  Rules Clinic</vt:lpstr>
      <vt:lpstr>Agenda</vt:lpstr>
      <vt:lpstr>2023-24 NFHS Volleyball </vt:lpstr>
      <vt:lpstr>THE COURT AND MARKINGS 2-1-9 (NEW) &amp; 12-2-5</vt:lpstr>
      <vt:lpstr>PowerPoint Presentation</vt:lpstr>
      <vt:lpstr>Equipment and accessories 4-1-7</vt:lpstr>
      <vt:lpstr>Equipment and accessories 4-1-7</vt:lpstr>
      <vt:lpstr>PowerPoint Presentation</vt:lpstr>
      <vt:lpstr>PowerPoint Presentation</vt:lpstr>
      <vt:lpstr>PowerPoint Presentation</vt:lpstr>
      <vt:lpstr>PowerPoint Presentation</vt:lpstr>
      <vt:lpstr>Equipment and accessories 4-1-7</vt:lpstr>
      <vt:lpstr>PowerPoint Presentation</vt:lpstr>
      <vt:lpstr>Legal uniform 4-2-4b</vt:lpstr>
      <vt:lpstr>4-2-4c legal uniform</vt:lpstr>
      <vt:lpstr>conduct 5-5-3b(11), 12-2-6</vt:lpstr>
      <vt:lpstr>Procedure for substitution 10-2-1</vt:lpstr>
      <vt:lpstr>2023-24 NFHS Volleyball</vt:lpstr>
      <vt:lpstr>Coaching Zone privileges</vt:lpstr>
      <vt:lpstr>Coaching Zone privileges</vt:lpstr>
      <vt:lpstr>Coaching Zone privileges</vt:lpstr>
      <vt:lpstr>Coaching Zone privileges</vt:lpstr>
      <vt:lpstr>RECAP: COACHING ZONE &amp; WHO STANDS</vt:lpstr>
      <vt:lpstr>Playable/nonplayable areas</vt:lpstr>
      <vt:lpstr>Playable/nonplayable areas</vt:lpstr>
      <vt:lpstr>Playable/nonplayable areas</vt:lpstr>
      <vt:lpstr>Injury procedure</vt:lpstr>
      <vt:lpstr>Injury procedure</vt:lpstr>
      <vt:lpstr>Injury procedure</vt:lpstr>
      <vt:lpstr>Injury procedure</vt:lpstr>
      <vt:lpstr>Injury procedure</vt:lpstr>
      <vt:lpstr>Injury procedure</vt:lpstr>
      <vt:lpstr>sportsmanship</vt:lpstr>
      <vt:lpstr>sportsmanship</vt:lpstr>
      <vt:lpstr>sportsmanship</vt:lpstr>
      <vt:lpstr>Bench Behavior/sportsmanship - reminder</vt:lpstr>
      <vt:lpstr>Bench Behavior/sportsmanship - reminder</vt:lpstr>
      <vt:lpstr>Behavior/sportsmanship - reminder</vt:lpstr>
      <vt:lpstr>PowerPoint Presentation</vt:lpstr>
      <vt:lpstr>PowerPoint Presentation</vt:lpstr>
      <vt:lpstr>PowerPoint Presentation</vt:lpstr>
      <vt:lpstr>Sportsmanship &amp;  Officials Appreciation Week</vt:lpstr>
      <vt:lpstr> Guidelines for Schools and state associations for consideration of accommodations </vt:lpstr>
      <vt:lpstr>Niaa Reminders – member schools </vt:lpstr>
      <vt:lpstr>Rule 4-1-6a, b  (Reminder)</vt:lpstr>
      <vt:lpstr>Equipment and accessories 4-1-6a</vt:lpstr>
      <vt:lpstr>Equipment and accessories 4-1-6a</vt:lpstr>
      <vt:lpstr>Equipment and accessories 4-1-6a</vt:lpstr>
      <vt:lpstr>4-2-2 Contrasting libero Uniform Requirements</vt:lpstr>
      <vt:lpstr>CHECK YOUR UNIFORMS for compliance – concerns</vt:lpstr>
      <vt:lpstr>Addressing uniform concerns</vt:lpstr>
      <vt:lpstr>Legal UNIFORM: 4-2-7 Reminder</vt:lpstr>
      <vt:lpstr>Management of non-team personnel - Reminder</vt:lpstr>
      <vt:lpstr>Team benches &amp; TEAMS – NO SWITCHING</vt:lpstr>
      <vt:lpstr>Roster submissions - reminder 7-1-1; 7-1-1 Penalties; 7-1-1 Penalties 2;9-9-1a ;10-3-7b</vt:lpstr>
      <vt:lpstr>Lineup (prematch) - Rules 7-1-4 penalties(1), 9-9-1b </vt:lpstr>
      <vt:lpstr>Lineup (prematch) - Rules 7-1-4 penalties(1), 9-9-1b </vt:lpstr>
      <vt:lpstr>Correcting a submitted lineup - reminder 7-1-4a(1) &amp; 7-1-4a(2) New</vt:lpstr>
      <vt:lpstr>Prepping for season</vt:lpstr>
      <vt:lpstr>Line judge - training</vt:lpstr>
      <vt:lpstr>Court markings - attack line  - RULE 2-1-5 reminder</vt:lpstr>
      <vt:lpstr>Courts and Markings Rule 2-1-2   reminder</vt:lpstr>
      <vt:lpstr>NFhS Volleyball Rules questionnaire &amp; Rule Change Proposals</vt:lpstr>
      <vt:lpstr>Scrimmages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2021-22 NFHS Volleyball Rules PowerPoint</dc:title>
  <dc:creator>Lindsey Atkinson</dc:creator>
  <cp:lastModifiedBy>Ellen Townsend</cp:lastModifiedBy>
  <cp:revision>73</cp:revision>
  <dcterms:created xsi:type="dcterms:W3CDTF">2021-04-22T20:32:42Z</dcterms:created>
  <dcterms:modified xsi:type="dcterms:W3CDTF">2023-08-02T21:33:11Z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0x010100ADBE3C68E1DF254E8AA83D2809F453FC</vt:lpwstr>
  </property>
  <property fmtid="{D5CDD505-2E9C-101B-9397-08002B2CF9AE}" pid="3" name="_ip_UnifiedCompliancePolicyUIAction">
    <vt:lpwstr/>
  </property>
  <property fmtid="{D5CDD505-2E9C-101B-9397-08002B2CF9AE}" pid="4" name="_ip_UnifiedCompliancePolicyProperties">
    <vt:lpwstr/>
  </property>
</Properties>
</file>